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0" r:id="rId4"/>
  </p:sldMasterIdLst>
  <p:sldIdLst>
    <p:sldId id="257" r:id="rId5"/>
    <p:sldId id="274" r:id="rId6"/>
    <p:sldId id="261" r:id="rId7"/>
    <p:sldId id="272" r:id="rId8"/>
    <p:sldId id="275" r:id="rId9"/>
    <p:sldId id="276" r:id="rId10"/>
    <p:sldId id="277" r:id="rId11"/>
    <p:sldId id="278" r:id="rId12"/>
    <p:sldId id="279" r:id="rId13"/>
    <p:sldId id="266" r:id="rId14"/>
    <p:sldId id="280" r:id="rId15"/>
    <p:sldId id="281" r:id="rId16"/>
    <p:sldId id="28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8"/>
  </p:normalViewPr>
  <p:slideViewPr>
    <p:cSldViewPr snapToGrid="0" snapToObjects="1">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7B62DEA7-9DCD-4B2E-9DC5-BE121C266AFD}"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4D7D34C7-9466-4514-BF51-7396C17436B5}">
      <dgm:prSet/>
      <dgm:spPr/>
      <dgm:t>
        <a:bodyPr/>
        <a:lstStyle/>
        <a:p>
          <a:pPr>
            <a:lnSpc>
              <a:spcPct val="100000"/>
            </a:lnSpc>
            <a:defRPr cap="all"/>
          </a:pPr>
          <a:r>
            <a:rPr lang="sq-AL" dirty="0" smtClean="0"/>
            <a:t>Marrja e ko</a:t>
          </a:r>
          <a:r>
            <a:rPr lang="en-US" dirty="0" smtClean="0"/>
            <a:t>O</a:t>
          </a:r>
          <a:r>
            <a:rPr lang="sq-AL" dirty="0" smtClean="0"/>
            <a:t>rdinatave për vend</a:t>
          </a:r>
          <a:r>
            <a:rPr lang="en-US" dirty="0" smtClean="0"/>
            <a:t>ND</a:t>
          </a:r>
          <a:r>
            <a:rPr lang="sq-AL" dirty="0" smtClean="0"/>
            <a:t>odhjen </a:t>
          </a:r>
          <a:endParaRPr lang="en-US" dirty="0"/>
        </a:p>
      </dgm:t>
    </dgm:pt>
    <dgm:pt modelId="{37DD6CE0-C2AA-4EB6-9E7D-14AED2127C40}" type="parTrans" cxnId="{7EEBEB1B-497E-4365-84F9-FBB75D7759E5}">
      <dgm:prSet/>
      <dgm:spPr/>
      <dgm:t>
        <a:bodyPr/>
        <a:lstStyle/>
        <a:p>
          <a:endParaRPr lang="en-US"/>
        </a:p>
      </dgm:t>
    </dgm:pt>
    <dgm:pt modelId="{483498F9-A0C2-4668-85AB-D8E6E254F73B}" type="sibTrans" cxnId="{7EEBEB1B-497E-4365-84F9-FBB75D7759E5}">
      <dgm:prSet/>
      <dgm:spPr/>
      <dgm:t>
        <a:bodyPr/>
        <a:lstStyle/>
        <a:p>
          <a:endParaRPr lang="en-US"/>
        </a:p>
      </dgm:t>
    </dgm:pt>
    <dgm:pt modelId="{8E185869-F0D4-43E2-B08A-2F3E83EE98F3}">
      <dgm:prSet/>
      <dgm:spPr/>
      <dgm:t>
        <a:bodyPr/>
        <a:lstStyle/>
        <a:p>
          <a:pPr>
            <a:lnSpc>
              <a:spcPct val="100000"/>
            </a:lnSpc>
            <a:defRPr cap="all"/>
          </a:pPr>
          <a:r>
            <a:rPr lang="sq-AL" dirty="0" smtClean="0"/>
            <a:t>Analizë për kushtet e vendit </a:t>
          </a:r>
          <a:endParaRPr lang="en-US" dirty="0"/>
        </a:p>
      </dgm:t>
    </dgm:pt>
    <dgm:pt modelId="{7EE27099-92EA-4EDF-B176-0E355876D272}" type="parTrans" cxnId="{7F970F62-30E3-4F5B-A242-825013BF84A8}">
      <dgm:prSet/>
      <dgm:spPr/>
      <dgm:t>
        <a:bodyPr/>
        <a:lstStyle/>
        <a:p>
          <a:endParaRPr lang="en-US"/>
        </a:p>
      </dgm:t>
    </dgm:pt>
    <dgm:pt modelId="{77D0876E-2BA2-4E28-ADB5-9885FCB7156A}" type="sibTrans" cxnId="{7F970F62-30E3-4F5B-A242-825013BF84A8}">
      <dgm:prSet/>
      <dgm:spPr/>
      <dgm:t>
        <a:bodyPr/>
        <a:lstStyle/>
        <a:p>
          <a:endParaRPr lang="en-US"/>
        </a:p>
      </dgm:t>
    </dgm:pt>
    <dgm:pt modelId="{41CDB9B8-E81E-41E7-AE89-8F6EDFC88D92}">
      <dgm:prSet/>
      <dgm:spPr/>
      <dgm:t>
        <a:bodyPr/>
        <a:lstStyle/>
        <a:p>
          <a:pPr>
            <a:lnSpc>
              <a:spcPct val="100000"/>
            </a:lnSpc>
            <a:defRPr cap="all"/>
          </a:pPr>
          <a:r>
            <a:rPr lang="sq-AL" dirty="0" smtClean="0">
              <a:latin typeface="Gabriola" panose="04040605051002020D02" pitchFamily="82" charset="0"/>
            </a:rPr>
            <a:t>Krah</a:t>
          </a:r>
          <a:r>
            <a:rPr lang="en-US" dirty="0" smtClean="0">
              <a:latin typeface="Gabriola" panose="04040605051002020D02" pitchFamily="82" charset="0"/>
            </a:rPr>
            <a:t>A</a:t>
          </a:r>
          <a:r>
            <a:rPr lang="sq-AL" dirty="0" smtClean="0">
              <a:latin typeface="Gabriola" panose="04040605051002020D02" pitchFamily="82" charset="0"/>
            </a:rPr>
            <a:t>simi i çmimeve </a:t>
          </a:r>
          <a:endParaRPr lang="en-US" dirty="0">
            <a:latin typeface="Gabriola" panose="04040605051002020D02" pitchFamily="82" charset="0"/>
          </a:endParaRPr>
        </a:p>
      </dgm:t>
    </dgm:pt>
    <dgm:pt modelId="{BA791450-8D1E-4A6F-B71D-2984D9E245C4}" type="sibTrans" cxnId="{21EB7847-13AE-4881-9090-909F31360F4E}">
      <dgm:prSet/>
      <dgm:spPr/>
      <dgm:t>
        <a:bodyPr/>
        <a:lstStyle/>
        <a:p>
          <a:endParaRPr lang="en-US"/>
        </a:p>
      </dgm:t>
    </dgm:pt>
    <dgm:pt modelId="{5D2FF527-BA77-40BE-9414-16FAE46386BB}" type="parTrans" cxnId="{21EB7847-13AE-4881-9090-909F31360F4E}">
      <dgm:prSet/>
      <dgm:spPr/>
      <dgm:t>
        <a:bodyPr/>
        <a:lstStyle/>
        <a:p>
          <a:endParaRPr lang="en-US"/>
        </a:p>
      </dgm:t>
    </dgm:pt>
    <dgm:pt modelId="{DC13276E-A6EE-4F1F-8058-BC35079FF369}" type="pres">
      <dgm:prSet presAssocID="{7B62DEA7-9DCD-4B2E-9DC5-BE121C266AFD}" presName="root" presStyleCnt="0">
        <dgm:presLayoutVars>
          <dgm:dir/>
          <dgm:resizeHandles val="exact"/>
        </dgm:presLayoutVars>
      </dgm:prSet>
      <dgm:spPr/>
      <dgm:t>
        <a:bodyPr/>
        <a:lstStyle/>
        <a:p>
          <a:endParaRPr lang="en-US"/>
        </a:p>
      </dgm:t>
    </dgm:pt>
    <dgm:pt modelId="{FC0020A3-4A09-44BC-9422-BF96460099FD}" type="pres">
      <dgm:prSet presAssocID="{41CDB9B8-E81E-41E7-AE89-8F6EDFC88D92}" presName="compNode" presStyleCnt="0"/>
      <dgm:spPr/>
    </dgm:pt>
    <dgm:pt modelId="{E82669A6-D7CD-4E20-A39A-832FC11B6B9B}" type="pres">
      <dgm:prSet presAssocID="{41CDB9B8-E81E-41E7-AE89-8F6EDFC88D92}" presName="iconBgRect" presStyleLbl="bgShp" presStyleIdx="0" presStyleCnt="3"/>
      <dgm:spPr/>
    </dgm:pt>
    <dgm:pt modelId="{DBE80AD5-B037-463C-90F4-1727C06AEF45}" type="pres">
      <dgm:prSet presAssocID="{41CDB9B8-E81E-41E7-AE89-8F6EDFC88D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Downward trend"/>
        </a:ext>
      </dgm:extLst>
    </dgm:pt>
    <dgm:pt modelId="{8F63C1E9-D4EC-4936-93E1-8553F5C25439}" type="pres">
      <dgm:prSet presAssocID="{41CDB9B8-E81E-41E7-AE89-8F6EDFC88D92}" presName="spaceRect" presStyleCnt="0"/>
      <dgm:spPr/>
    </dgm:pt>
    <dgm:pt modelId="{F9233C29-A837-45C9-97F9-BAE8ED657BAE}" type="pres">
      <dgm:prSet presAssocID="{41CDB9B8-E81E-41E7-AE89-8F6EDFC88D92}" presName="textRect" presStyleLbl="revTx" presStyleIdx="0" presStyleCnt="3">
        <dgm:presLayoutVars>
          <dgm:chMax val="1"/>
          <dgm:chPref val="1"/>
        </dgm:presLayoutVars>
      </dgm:prSet>
      <dgm:spPr/>
      <dgm:t>
        <a:bodyPr/>
        <a:lstStyle/>
        <a:p>
          <a:endParaRPr lang="en-US"/>
        </a:p>
      </dgm:t>
    </dgm:pt>
    <dgm:pt modelId="{23DA43FB-D1BE-4705-9AEE-107E81D7BB69}" type="pres">
      <dgm:prSet presAssocID="{BA791450-8D1E-4A6F-B71D-2984D9E245C4}" presName="sibTrans" presStyleCnt="0"/>
      <dgm:spPr/>
    </dgm:pt>
    <dgm:pt modelId="{DE721FBE-03FB-4D3D-BDD7-CAE300D7CB34}" type="pres">
      <dgm:prSet presAssocID="{4D7D34C7-9466-4514-BF51-7396C17436B5}" presName="compNode" presStyleCnt="0"/>
      <dgm:spPr/>
    </dgm:pt>
    <dgm:pt modelId="{3CB79098-E121-45C4-B6BC-DFC46C69E116}" type="pres">
      <dgm:prSet presAssocID="{4D7D34C7-9466-4514-BF51-7396C17436B5}" presName="iconBgRect" presStyleLbl="bgShp" presStyleIdx="1" presStyleCnt="3"/>
      <dgm:spPr/>
    </dgm:pt>
    <dgm:pt modelId="{69E203E4-52D5-4F02-A43A-C8BB1F9AC5C8}" type="pres">
      <dgm:prSet presAssocID="{4D7D34C7-9466-4514-BF51-7396C17436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US"/>
        </a:p>
      </dgm:t>
      <dgm:extLst>
        <a:ext uri="{E40237B7-FDA0-4F09-8148-C483321AD2D9}">
          <dgm14:cNvPr xmlns:dgm14="http://schemas.microsoft.com/office/drawing/2010/diagram" id="0" name="" descr="Map with pin"/>
        </a:ext>
      </dgm:extLst>
    </dgm:pt>
    <dgm:pt modelId="{5A27C874-CAEB-4A66-8D99-0F3AC943E5AB}" type="pres">
      <dgm:prSet presAssocID="{4D7D34C7-9466-4514-BF51-7396C17436B5}" presName="spaceRect" presStyleCnt="0"/>
      <dgm:spPr/>
    </dgm:pt>
    <dgm:pt modelId="{A7DB1614-C206-4950-80C1-49D2C414AC91}" type="pres">
      <dgm:prSet presAssocID="{4D7D34C7-9466-4514-BF51-7396C17436B5}" presName="textRect" presStyleLbl="revTx" presStyleIdx="1" presStyleCnt="3">
        <dgm:presLayoutVars>
          <dgm:chMax val="1"/>
          <dgm:chPref val="1"/>
        </dgm:presLayoutVars>
      </dgm:prSet>
      <dgm:spPr/>
      <dgm:t>
        <a:bodyPr/>
        <a:lstStyle/>
        <a:p>
          <a:endParaRPr lang="en-US"/>
        </a:p>
      </dgm:t>
    </dgm:pt>
    <dgm:pt modelId="{62346287-0F0E-456F-B705-F79E37BC86EE}" type="pres">
      <dgm:prSet presAssocID="{483498F9-A0C2-4668-85AB-D8E6E254F73B}" presName="sibTrans" presStyleCnt="0"/>
      <dgm:spPr/>
    </dgm:pt>
    <dgm:pt modelId="{2656C800-25CF-4188-B876-F7D1654F1042}" type="pres">
      <dgm:prSet presAssocID="{8E185869-F0D4-43E2-B08A-2F3E83EE98F3}" presName="compNode" presStyleCnt="0"/>
      <dgm:spPr/>
    </dgm:pt>
    <dgm:pt modelId="{7206D892-B3F1-496D-BF53-15FEB0766F4F}" type="pres">
      <dgm:prSet presAssocID="{8E185869-F0D4-43E2-B08A-2F3E83EE98F3}" presName="iconBgRect" presStyleLbl="bgShp" presStyleIdx="2" presStyleCnt="3"/>
      <dgm:spPr/>
    </dgm:pt>
    <dgm:pt modelId="{ACF04E8D-4BF8-4251-912E-BABC479158FC}" type="pres">
      <dgm:prSet presAssocID="{8E185869-F0D4-43E2-B08A-2F3E83EE98F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t>
        <a:bodyPr/>
        <a:lstStyle/>
        <a:p>
          <a:endParaRPr lang="en-US"/>
        </a:p>
      </dgm:t>
      <dgm:extLst>
        <a:ext uri="{E40237B7-FDA0-4F09-8148-C483321AD2D9}">
          <dgm14:cNvPr xmlns:dgm14="http://schemas.microsoft.com/office/drawing/2010/diagram" id="0" name="" descr="Checklist"/>
        </a:ext>
      </dgm:extLst>
    </dgm:pt>
    <dgm:pt modelId="{755BFFC9-B3F4-418D-9116-04D7B34A92B6}" type="pres">
      <dgm:prSet presAssocID="{8E185869-F0D4-43E2-B08A-2F3E83EE98F3}" presName="spaceRect" presStyleCnt="0"/>
      <dgm:spPr/>
    </dgm:pt>
    <dgm:pt modelId="{BF1ECDC9-5335-4D4E-B27E-87B829208F37}" type="pres">
      <dgm:prSet presAssocID="{8E185869-F0D4-43E2-B08A-2F3E83EE98F3}" presName="textRect" presStyleLbl="revTx" presStyleIdx="2" presStyleCnt="3">
        <dgm:presLayoutVars>
          <dgm:chMax val="1"/>
          <dgm:chPref val="1"/>
        </dgm:presLayoutVars>
      </dgm:prSet>
      <dgm:spPr/>
      <dgm:t>
        <a:bodyPr/>
        <a:lstStyle/>
        <a:p>
          <a:endParaRPr lang="en-US"/>
        </a:p>
      </dgm:t>
    </dgm:pt>
  </dgm:ptLst>
  <dgm:cxnLst>
    <dgm:cxn modelId="{1D420EA8-FBEB-417A-A26A-3FF668FE26BC}" type="presOf" srcId="{41CDB9B8-E81E-41E7-AE89-8F6EDFC88D92}" destId="{F9233C29-A837-45C9-97F9-BAE8ED657BAE}" srcOrd="0" destOrd="0" presId="urn:microsoft.com/office/officeart/2018/5/layout/IconCircleLabelList"/>
    <dgm:cxn modelId="{7F970F62-30E3-4F5B-A242-825013BF84A8}" srcId="{7B62DEA7-9DCD-4B2E-9DC5-BE121C266AFD}" destId="{8E185869-F0D4-43E2-B08A-2F3E83EE98F3}" srcOrd="2" destOrd="0" parTransId="{7EE27099-92EA-4EDF-B176-0E355876D272}" sibTransId="{77D0876E-2BA2-4E28-ADB5-9885FCB7156A}"/>
    <dgm:cxn modelId="{A8B04ABE-C4C8-4242-BB1D-E6C6110D8B05}" type="presOf" srcId="{7B62DEA7-9DCD-4B2E-9DC5-BE121C266AFD}" destId="{DC13276E-A6EE-4F1F-8058-BC35079FF369}" srcOrd="0" destOrd="0" presId="urn:microsoft.com/office/officeart/2018/5/layout/IconCircleLabelList"/>
    <dgm:cxn modelId="{7EEBEB1B-497E-4365-84F9-FBB75D7759E5}" srcId="{7B62DEA7-9DCD-4B2E-9DC5-BE121C266AFD}" destId="{4D7D34C7-9466-4514-BF51-7396C17436B5}" srcOrd="1" destOrd="0" parTransId="{37DD6CE0-C2AA-4EB6-9E7D-14AED2127C40}" sibTransId="{483498F9-A0C2-4668-85AB-D8E6E254F73B}"/>
    <dgm:cxn modelId="{BA5EEB3F-3502-4D49-B5FA-3FD4A795BA4A}" type="presOf" srcId="{4D7D34C7-9466-4514-BF51-7396C17436B5}" destId="{A7DB1614-C206-4950-80C1-49D2C414AC91}" srcOrd="0" destOrd="0" presId="urn:microsoft.com/office/officeart/2018/5/layout/IconCircleLabelList"/>
    <dgm:cxn modelId="{21EB7847-13AE-4881-9090-909F31360F4E}" srcId="{7B62DEA7-9DCD-4B2E-9DC5-BE121C266AFD}" destId="{41CDB9B8-E81E-41E7-AE89-8F6EDFC88D92}" srcOrd="0" destOrd="0" parTransId="{5D2FF527-BA77-40BE-9414-16FAE46386BB}" sibTransId="{BA791450-8D1E-4A6F-B71D-2984D9E245C4}"/>
    <dgm:cxn modelId="{0E84AA06-E460-486B-B9E1-F830D93461BC}" type="presOf" srcId="{8E185869-F0D4-43E2-B08A-2F3E83EE98F3}" destId="{BF1ECDC9-5335-4D4E-B27E-87B829208F37}" srcOrd="0" destOrd="0" presId="urn:microsoft.com/office/officeart/2018/5/layout/IconCircleLabelList"/>
    <dgm:cxn modelId="{88C4AD61-9B66-4A5D-B87E-BBB1F47151C8}" type="presParOf" srcId="{DC13276E-A6EE-4F1F-8058-BC35079FF369}" destId="{FC0020A3-4A09-44BC-9422-BF96460099FD}" srcOrd="0" destOrd="0" presId="urn:microsoft.com/office/officeart/2018/5/layout/IconCircleLabelList"/>
    <dgm:cxn modelId="{567A02C1-3118-4807-B359-983ABFC9757C}" type="presParOf" srcId="{FC0020A3-4A09-44BC-9422-BF96460099FD}" destId="{E82669A6-D7CD-4E20-A39A-832FC11B6B9B}" srcOrd="0" destOrd="0" presId="urn:microsoft.com/office/officeart/2018/5/layout/IconCircleLabelList"/>
    <dgm:cxn modelId="{5509B6BD-BDAF-4DF1-9454-7AF8F2C39569}" type="presParOf" srcId="{FC0020A3-4A09-44BC-9422-BF96460099FD}" destId="{DBE80AD5-B037-463C-90F4-1727C06AEF45}" srcOrd="1" destOrd="0" presId="urn:microsoft.com/office/officeart/2018/5/layout/IconCircleLabelList"/>
    <dgm:cxn modelId="{6E8F8002-AA4A-4700-93DF-1E78F9B01264}" type="presParOf" srcId="{FC0020A3-4A09-44BC-9422-BF96460099FD}" destId="{8F63C1E9-D4EC-4936-93E1-8553F5C25439}" srcOrd="2" destOrd="0" presId="urn:microsoft.com/office/officeart/2018/5/layout/IconCircleLabelList"/>
    <dgm:cxn modelId="{61773F85-770D-4670-8CD7-469BA1E3C500}" type="presParOf" srcId="{FC0020A3-4A09-44BC-9422-BF96460099FD}" destId="{F9233C29-A837-45C9-97F9-BAE8ED657BAE}" srcOrd="3" destOrd="0" presId="urn:microsoft.com/office/officeart/2018/5/layout/IconCircleLabelList"/>
    <dgm:cxn modelId="{B493DD12-D1A3-48DF-84E9-82EB93A382C0}" type="presParOf" srcId="{DC13276E-A6EE-4F1F-8058-BC35079FF369}" destId="{23DA43FB-D1BE-4705-9AEE-107E81D7BB69}" srcOrd="1" destOrd="0" presId="urn:microsoft.com/office/officeart/2018/5/layout/IconCircleLabelList"/>
    <dgm:cxn modelId="{5836806D-855F-46EA-800A-981019A75AFD}" type="presParOf" srcId="{DC13276E-A6EE-4F1F-8058-BC35079FF369}" destId="{DE721FBE-03FB-4D3D-BDD7-CAE300D7CB34}" srcOrd="2" destOrd="0" presId="urn:microsoft.com/office/officeart/2018/5/layout/IconCircleLabelList"/>
    <dgm:cxn modelId="{1D3C850D-1065-4845-A1D7-763EE7FBB0AC}" type="presParOf" srcId="{DE721FBE-03FB-4D3D-BDD7-CAE300D7CB34}" destId="{3CB79098-E121-45C4-B6BC-DFC46C69E116}" srcOrd="0" destOrd="0" presId="urn:microsoft.com/office/officeart/2018/5/layout/IconCircleLabelList"/>
    <dgm:cxn modelId="{8273A823-FE07-427E-8BD7-495434A23D0A}" type="presParOf" srcId="{DE721FBE-03FB-4D3D-BDD7-CAE300D7CB34}" destId="{69E203E4-52D5-4F02-A43A-C8BB1F9AC5C8}" srcOrd="1" destOrd="0" presId="urn:microsoft.com/office/officeart/2018/5/layout/IconCircleLabelList"/>
    <dgm:cxn modelId="{3B56CEF0-DAA9-48AE-9177-48C81025611E}" type="presParOf" srcId="{DE721FBE-03FB-4D3D-BDD7-CAE300D7CB34}" destId="{5A27C874-CAEB-4A66-8D99-0F3AC943E5AB}" srcOrd="2" destOrd="0" presId="urn:microsoft.com/office/officeart/2018/5/layout/IconCircleLabelList"/>
    <dgm:cxn modelId="{D7B88B38-EA91-4170-BD6C-E590CCF44D99}" type="presParOf" srcId="{DE721FBE-03FB-4D3D-BDD7-CAE300D7CB34}" destId="{A7DB1614-C206-4950-80C1-49D2C414AC91}" srcOrd="3" destOrd="0" presId="urn:microsoft.com/office/officeart/2018/5/layout/IconCircleLabelList"/>
    <dgm:cxn modelId="{4858B3C1-B7E7-4A61-9713-29742E160E4C}" type="presParOf" srcId="{DC13276E-A6EE-4F1F-8058-BC35079FF369}" destId="{62346287-0F0E-456F-B705-F79E37BC86EE}" srcOrd="3" destOrd="0" presId="urn:microsoft.com/office/officeart/2018/5/layout/IconCircleLabelList"/>
    <dgm:cxn modelId="{DD91A43F-8F61-4B99-8BAF-CBDAA0291890}" type="presParOf" srcId="{DC13276E-A6EE-4F1F-8058-BC35079FF369}" destId="{2656C800-25CF-4188-B876-F7D1654F1042}" srcOrd="4" destOrd="0" presId="urn:microsoft.com/office/officeart/2018/5/layout/IconCircleLabelList"/>
    <dgm:cxn modelId="{EFDFD6C6-84D4-479D-9CB0-56827924AE92}" type="presParOf" srcId="{2656C800-25CF-4188-B876-F7D1654F1042}" destId="{7206D892-B3F1-496D-BF53-15FEB0766F4F}" srcOrd="0" destOrd="0" presId="urn:microsoft.com/office/officeart/2018/5/layout/IconCircleLabelList"/>
    <dgm:cxn modelId="{EA5403B0-CF82-425A-96F9-6CA04B585876}" type="presParOf" srcId="{2656C800-25CF-4188-B876-F7D1654F1042}" destId="{ACF04E8D-4BF8-4251-912E-BABC479158FC}" srcOrd="1" destOrd="0" presId="urn:microsoft.com/office/officeart/2018/5/layout/IconCircleLabelList"/>
    <dgm:cxn modelId="{3E2E1864-E149-48EA-9DEF-85A421D3FC93}" type="presParOf" srcId="{2656C800-25CF-4188-B876-F7D1654F1042}" destId="{755BFFC9-B3F4-418D-9116-04D7B34A92B6}" srcOrd="2" destOrd="0" presId="urn:microsoft.com/office/officeart/2018/5/layout/IconCircleLabelList"/>
    <dgm:cxn modelId="{6B500E66-F178-46D3-B1D2-4DB633234794}" type="presParOf" srcId="{2656C800-25CF-4188-B876-F7D1654F1042}" destId="{BF1ECDC9-5335-4D4E-B27E-87B829208F3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669A6-D7CD-4E20-A39A-832FC11B6B9B}">
      <dsp:nvSpPr>
        <dsp:cNvPr id="0" name=""/>
        <dsp:cNvSpPr/>
      </dsp:nvSpPr>
      <dsp:spPr>
        <a:xfrm>
          <a:off x="424388" y="710699"/>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E80AD5-B037-463C-90F4-1727C06AEF45}">
      <dsp:nvSpPr>
        <dsp:cNvPr id="0" name=""/>
        <dsp:cNvSpPr/>
      </dsp:nvSpPr>
      <dsp:spPr>
        <a:xfrm>
          <a:off x="658388" y="944700"/>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34925" cap="flat" cmpd="sng" algn="in">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233C29-A837-45C9-97F9-BAE8ED657BAE}">
      <dsp:nvSpPr>
        <dsp:cNvPr id="0" name=""/>
        <dsp:cNvSpPr/>
      </dsp:nvSpPr>
      <dsp:spPr>
        <a:xfrm>
          <a:off x="73388" y="2150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defRPr cap="all"/>
          </a:pPr>
          <a:r>
            <a:rPr lang="sq-AL" sz="1600" kern="1200" dirty="0" smtClean="0">
              <a:latin typeface="Gabriola" panose="04040605051002020D02" pitchFamily="82" charset="0"/>
            </a:rPr>
            <a:t>Krah</a:t>
          </a:r>
          <a:r>
            <a:rPr lang="en-US" sz="1600" kern="1200" dirty="0" smtClean="0">
              <a:latin typeface="Gabriola" panose="04040605051002020D02" pitchFamily="82" charset="0"/>
            </a:rPr>
            <a:t>A</a:t>
          </a:r>
          <a:r>
            <a:rPr lang="sq-AL" sz="1600" kern="1200" dirty="0" smtClean="0">
              <a:latin typeface="Gabriola" panose="04040605051002020D02" pitchFamily="82" charset="0"/>
            </a:rPr>
            <a:t>simi i çmimeve </a:t>
          </a:r>
          <a:endParaRPr lang="en-US" sz="1600" kern="1200" dirty="0">
            <a:latin typeface="Gabriola" panose="04040605051002020D02" pitchFamily="82" charset="0"/>
          </a:endParaRPr>
        </a:p>
      </dsp:txBody>
      <dsp:txXfrm>
        <a:off x="73388" y="2150700"/>
        <a:ext cx="1800000" cy="720000"/>
      </dsp:txXfrm>
    </dsp:sp>
    <dsp:sp modelId="{3CB79098-E121-45C4-B6BC-DFC46C69E116}">
      <dsp:nvSpPr>
        <dsp:cNvPr id="0" name=""/>
        <dsp:cNvSpPr/>
      </dsp:nvSpPr>
      <dsp:spPr>
        <a:xfrm>
          <a:off x="2539388" y="710699"/>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203E4-52D5-4F02-A43A-C8BB1F9AC5C8}">
      <dsp:nvSpPr>
        <dsp:cNvPr id="0" name=""/>
        <dsp:cNvSpPr/>
      </dsp:nvSpPr>
      <dsp:spPr>
        <a:xfrm>
          <a:off x="2773388" y="944699"/>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34925" cap="flat" cmpd="sng" algn="in">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B1614-C206-4950-80C1-49D2C414AC91}">
      <dsp:nvSpPr>
        <dsp:cNvPr id="0" name=""/>
        <dsp:cNvSpPr/>
      </dsp:nvSpPr>
      <dsp:spPr>
        <a:xfrm>
          <a:off x="2188388" y="2150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defRPr cap="all"/>
          </a:pPr>
          <a:r>
            <a:rPr lang="sq-AL" sz="1600" kern="1200" dirty="0" smtClean="0"/>
            <a:t>Marrja e ko</a:t>
          </a:r>
          <a:r>
            <a:rPr lang="en-US" sz="1600" kern="1200" dirty="0" smtClean="0"/>
            <a:t>O</a:t>
          </a:r>
          <a:r>
            <a:rPr lang="sq-AL" sz="1600" kern="1200" dirty="0" smtClean="0"/>
            <a:t>rdinatave për vend</a:t>
          </a:r>
          <a:r>
            <a:rPr lang="en-US" sz="1600" kern="1200" dirty="0" smtClean="0"/>
            <a:t>ND</a:t>
          </a:r>
          <a:r>
            <a:rPr lang="sq-AL" sz="1600" kern="1200" dirty="0" smtClean="0"/>
            <a:t>odhjen </a:t>
          </a:r>
          <a:endParaRPr lang="en-US" sz="1600" kern="1200" dirty="0"/>
        </a:p>
      </dsp:txBody>
      <dsp:txXfrm>
        <a:off x="2188388" y="2150700"/>
        <a:ext cx="1800000" cy="720000"/>
      </dsp:txXfrm>
    </dsp:sp>
    <dsp:sp modelId="{7206D892-B3F1-496D-BF53-15FEB0766F4F}">
      <dsp:nvSpPr>
        <dsp:cNvPr id="0" name=""/>
        <dsp:cNvSpPr/>
      </dsp:nvSpPr>
      <dsp:spPr>
        <a:xfrm>
          <a:off x="4654388" y="710699"/>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F04E8D-4BF8-4251-912E-BABC479158FC}">
      <dsp:nvSpPr>
        <dsp:cNvPr id="0" name=""/>
        <dsp:cNvSpPr/>
      </dsp:nvSpPr>
      <dsp:spPr>
        <a:xfrm>
          <a:off x="4888388" y="944699"/>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34925" cap="flat" cmpd="sng" algn="in">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1ECDC9-5335-4D4E-B27E-87B829208F37}">
      <dsp:nvSpPr>
        <dsp:cNvPr id="0" name=""/>
        <dsp:cNvSpPr/>
      </dsp:nvSpPr>
      <dsp:spPr>
        <a:xfrm>
          <a:off x="4303388" y="21507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defRPr cap="all"/>
          </a:pPr>
          <a:r>
            <a:rPr lang="sq-AL" sz="1600" kern="1200" dirty="0" smtClean="0"/>
            <a:t>Analizë për kushtet e vendit </a:t>
          </a:r>
          <a:endParaRPr lang="en-US" sz="1600" kern="1200" dirty="0"/>
        </a:p>
      </dsp:txBody>
      <dsp:txXfrm>
        <a:off x="4303388" y="2150700"/>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4/29/2021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79624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05142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454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5040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4/29/2021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65941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pPr/>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3219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4/29/2021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6959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pPr/>
              <a:t>4/29/2021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59279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pPr/>
              <a:t>4/29/2021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80983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4/29/2021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451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4/29/2021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393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4/29/2021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1515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5" name="Picture 24" descr="person with bookbag staring out over the mountains">
            <a:extLst>
              <a:ext uri="{FF2B5EF4-FFF2-40B4-BE49-F238E27FC236}">
                <a16:creationId xmlns:a16="http://schemas.microsoft.com/office/drawing/2014/main" id="{0461DC49-1338-C24E-A3BB-5919AD12F59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3914" y="-1300"/>
            <a:ext cx="12191999" cy="6859300"/>
          </a:xfrm>
          <a:prstGeom prst="rect">
            <a:avLst/>
          </a:prstGeom>
        </p:spPr>
      </p:pic>
      <p:sp>
        <p:nvSpPr>
          <p:cNvPr id="30" name="Rectangle 29">
            <a:extLst>
              <a:ext uri="{FF2B5EF4-FFF2-40B4-BE49-F238E27FC236}">
                <a16:creationId xmlns:a16="http://schemas.microsoft.com/office/drawing/2014/main" id="{310B1DD0-264A-47E3-A16A-C87AFA51E6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6">
            <a:extLst>
              <a:ext uri="{FF2B5EF4-FFF2-40B4-BE49-F238E27FC236}">
                <a16:creationId xmlns:a16="http://schemas.microsoft.com/office/drawing/2014/main" id="{69C1BB7B-F21E-41A2-B30C-D8507B9602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34" name="Freeform 6">
            <a:extLst>
              <a:ext uri="{FF2B5EF4-FFF2-40B4-BE49-F238E27FC236}">
                <a16:creationId xmlns:a16="http://schemas.microsoft.com/office/drawing/2014/main" id="{DF6D7DDE-F8A1-4105-9729-F9EB5F81A3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A5C93519-6B29-1346-9FCB-0835B80531A4}"/>
              </a:ext>
            </a:extLst>
          </p:cNvPr>
          <p:cNvSpPr>
            <a:spLocks noGrp="1"/>
          </p:cNvSpPr>
          <p:nvPr>
            <p:ph type="ctrTitle"/>
          </p:nvPr>
        </p:nvSpPr>
        <p:spPr>
          <a:xfrm>
            <a:off x="1949300" y="2840783"/>
            <a:ext cx="8361229" cy="2098226"/>
          </a:xfrm>
        </p:spPr>
        <p:txBody>
          <a:bodyPr>
            <a:normAutofit/>
          </a:bodyPr>
          <a:lstStyle/>
          <a:p>
            <a:r>
              <a:rPr lang="sq-AL" dirty="0" smtClean="0">
                <a:solidFill>
                  <a:schemeClr val="bg2"/>
                </a:solidFill>
                <a:latin typeface="Gabriola" panose="04040605051002020D02" pitchFamily="82" charset="0"/>
              </a:rPr>
              <a:t>Roli i mediave sociale në turizëm</a:t>
            </a:r>
            <a:endParaRPr lang="en-US" dirty="0">
              <a:solidFill>
                <a:schemeClr val="bg2"/>
              </a:solidFill>
              <a:latin typeface="Gabriola" panose="04040605051002020D02" pitchFamily="8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584" y="798052"/>
            <a:ext cx="3537100" cy="2399811"/>
          </a:xfrm>
          <a:prstGeom prst="rect">
            <a:avLst/>
          </a:prstGeom>
        </p:spPr>
      </p:pic>
    </p:spTree>
    <p:extLst>
      <p:ext uri="{BB962C8B-B14F-4D97-AF65-F5344CB8AC3E}">
        <p14:creationId xmlns:p14="http://schemas.microsoft.com/office/powerpoint/2010/main" val="154658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Man looking at snow capped mountains">
            <a:extLst>
              <a:ext uri="{FF2B5EF4-FFF2-40B4-BE49-F238E27FC236}">
                <a16:creationId xmlns:a16="http://schemas.microsoft.com/office/drawing/2014/main" id="{CB65CD91-F5B7-D446-9C8C-8E7FD1C4D43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99773" y="-376"/>
            <a:ext cx="7592227" cy="6857614"/>
          </a:xfrm>
          <a:prstGeom prst="rect">
            <a:avLst/>
          </a:prstGeom>
        </p:spPr>
      </p:pic>
      <p:sp>
        <p:nvSpPr>
          <p:cNvPr id="13" name="Rectangle 12">
            <a:extLst>
              <a:ext uri="{FF2B5EF4-FFF2-40B4-BE49-F238E27FC236}">
                <a16:creationId xmlns:a16="http://schemas.microsoft.com/office/drawing/2014/main" id="{6D043292-708B-4F69-AE72-8FB56C6E8E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5100824" y="685800"/>
            <a:ext cx="6176776" cy="1485900"/>
          </a:xfrm>
        </p:spPr>
        <p:txBody>
          <a:bodyPr>
            <a:normAutofit/>
          </a:bodyPr>
          <a:lstStyle/>
          <a:p>
            <a:r>
              <a:rPr lang="en-US" dirty="0"/>
              <a:t>Make a Plan</a:t>
            </a:r>
          </a:p>
        </p:txBody>
      </p:sp>
      <p:pic>
        <p:nvPicPr>
          <p:cNvPr id="8" name="Picture 7" descr="Person carrying rolling luggage">
            <a:extLst>
              <a:ext uri="{FF2B5EF4-FFF2-40B4-BE49-F238E27FC236}">
                <a16:creationId xmlns:a16="http://schemas.microsoft.com/office/drawing/2014/main" id="{3E07AA5F-8072-9541-85CB-0C9A4C1EBC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0"/>
            <a:ext cx="4379956" cy="3428990"/>
          </a:xfrm>
          <a:prstGeom prst="rect">
            <a:avLst/>
          </a:prstGeom>
        </p:spPr>
      </p:pic>
      <p:pic>
        <p:nvPicPr>
          <p:cNvPr id="4" name="Picture 3" descr="Woman looking at mountains">
            <a:extLst>
              <a:ext uri="{FF2B5EF4-FFF2-40B4-BE49-F238E27FC236}">
                <a16:creationId xmlns:a16="http://schemas.microsoft.com/office/drawing/2014/main" id="{2A8AB22A-14EA-F842-BE52-8E0EC555C53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 y="3429000"/>
            <a:ext cx="4373525" cy="3429000"/>
          </a:xfrm>
          <a:prstGeom prst="rect">
            <a:avLst/>
          </a:prstGeom>
        </p:spPr>
      </p:pic>
      <p:sp>
        <p:nvSpPr>
          <p:cNvPr id="15" name="Rectangle 14">
            <a:extLst>
              <a:ext uri="{FF2B5EF4-FFF2-40B4-BE49-F238E27FC236}">
                <a16:creationId xmlns:a16="http://schemas.microsoft.com/office/drawing/2014/main" id="{9F01DDB9-C75C-44C2-9331-356EAF9C05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2C017B3-7B7A-4C5A-A3E9-09EC1428BC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821942" y="1922417"/>
            <a:ext cx="6455658" cy="3581400"/>
          </a:xfrm>
        </p:spPr>
        <p:txBody>
          <a:bodyPr/>
          <a:lstStyle/>
          <a:p>
            <a:r>
              <a:rPr lang="sq-AL" dirty="0"/>
              <a:t>Faqet e rrjeteve sociale, të cilat janë popullarizuar së fundi dhe përdoren nga masa të mëdha, shihen si një kanal </a:t>
            </a:r>
            <a:r>
              <a:rPr lang="sq-AL" dirty="0" smtClean="0"/>
              <a:t> </a:t>
            </a:r>
            <a:r>
              <a:rPr lang="sq-AL" dirty="0"/>
              <a:t>marketingu për bizneset. Në sektorin e turizmit, një nga sektorët </a:t>
            </a:r>
            <a:r>
              <a:rPr lang="sq-AL" dirty="0" smtClean="0"/>
              <a:t>me </a:t>
            </a:r>
            <a:r>
              <a:rPr lang="sq-AL" dirty="0"/>
              <a:t>rritje më të shpejtë </a:t>
            </a:r>
            <a:r>
              <a:rPr lang="en-US" dirty="0" smtClean="0"/>
              <a:t>n</a:t>
            </a:r>
            <a:r>
              <a:rPr lang="sq-AL" dirty="0" smtClean="0"/>
              <a:t>ë </a:t>
            </a:r>
            <a:r>
              <a:rPr lang="en-US" dirty="0" err="1" smtClean="0"/>
              <a:t>Botë</a:t>
            </a:r>
            <a:r>
              <a:rPr lang="sq-AL" dirty="0" smtClean="0"/>
              <a:t> duhet </a:t>
            </a:r>
            <a:r>
              <a:rPr lang="sq-AL" dirty="0"/>
              <a:t>t'i </a:t>
            </a:r>
            <a:r>
              <a:rPr lang="sq-AL" dirty="0" smtClean="0"/>
              <a:t>j</a:t>
            </a:r>
            <a:r>
              <a:rPr lang="en-US" dirty="0" smtClean="0"/>
              <a:t>e</a:t>
            </a:r>
            <a:r>
              <a:rPr lang="sq-AL" dirty="0" smtClean="0"/>
              <a:t>pet </a:t>
            </a:r>
            <a:r>
              <a:rPr lang="sq-AL" dirty="0"/>
              <a:t>rëndësi të madhe mediave sociale si një </a:t>
            </a:r>
            <a:r>
              <a:rPr lang="sq-AL" dirty="0" smtClean="0"/>
              <a:t>mjet </a:t>
            </a:r>
            <a:r>
              <a:rPr lang="sq-AL" dirty="0"/>
              <a:t>marketingu për të qenë </a:t>
            </a:r>
            <a:r>
              <a:rPr lang="en-US" dirty="0" err="1" smtClean="0"/>
              <a:t>i</a:t>
            </a:r>
            <a:r>
              <a:rPr lang="sq-AL" dirty="0" smtClean="0"/>
              <a:t> </a:t>
            </a:r>
            <a:r>
              <a:rPr lang="sq-AL" dirty="0"/>
              <a:t>suksesshëm në aktivitetet </a:t>
            </a:r>
            <a:r>
              <a:rPr lang="sq-AL" dirty="0" smtClean="0"/>
              <a:t>e marketingut por edhe në sfera tjera.</a:t>
            </a:r>
            <a:endParaRPr lang="sq-AL"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9474" y="1666976"/>
            <a:ext cx="5156135" cy="3498275"/>
          </a:xfrm>
          <a:prstGeom prst="rect">
            <a:avLst/>
          </a:prstGeom>
        </p:spPr>
      </p:pic>
    </p:spTree>
    <p:extLst>
      <p:ext uri="{BB962C8B-B14F-4D97-AF65-F5344CB8AC3E}">
        <p14:creationId xmlns:p14="http://schemas.microsoft.com/office/powerpoint/2010/main" val="84412896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723900" y="1754659"/>
            <a:ext cx="3855720" cy="4112741"/>
          </a:xfrm>
        </p:spPr>
        <p:txBody>
          <a:bodyPr/>
          <a:lstStyle/>
          <a:p>
            <a:r>
              <a:rPr lang="en-US" dirty="0" smtClean="0"/>
              <a:t>Duke mar</a:t>
            </a:r>
            <a:r>
              <a:rPr lang="sq-AL" dirty="0" smtClean="0"/>
              <a:t>rë</a:t>
            </a:r>
            <a:r>
              <a:rPr lang="en-US" dirty="0" smtClean="0"/>
              <a:t> </a:t>
            </a:r>
            <a:r>
              <a:rPr lang="en-US" dirty="0" err="1" smtClean="0"/>
              <a:t>parasysh</a:t>
            </a:r>
            <a:r>
              <a:rPr lang="en-US" dirty="0" smtClean="0"/>
              <a:t> </a:t>
            </a:r>
            <a:r>
              <a:rPr lang="en-US" dirty="0" err="1" smtClean="0"/>
              <a:t>këtë</a:t>
            </a:r>
            <a:r>
              <a:rPr lang="en-US" dirty="0" smtClean="0"/>
              <a:t> </a:t>
            </a:r>
            <a:r>
              <a:rPr lang="en-US" dirty="0" err="1" smtClean="0"/>
              <a:t>pikë</a:t>
            </a:r>
            <a:r>
              <a:rPr lang="en-US" dirty="0" smtClean="0"/>
              <a:t> d.m.th </a:t>
            </a:r>
            <a:r>
              <a:rPr lang="en-US" dirty="0" err="1" smtClean="0"/>
              <a:t>rëndësinë</a:t>
            </a:r>
            <a:r>
              <a:rPr lang="en-US" dirty="0" smtClean="0"/>
              <a:t> e </a:t>
            </a:r>
            <a:r>
              <a:rPr lang="en-US" dirty="0" err="1" smtClean="0"/>
              <a:t>webfaqeve</a:t>
            </a:r>
            <a:r>
              <a:rPr lang="en-US" dirty="0" smtClean="0"/>
              <a:t> </a:t>
            </a:r>
            <a:r>
              <a:rPr lang="en-US" dirty="0" err="1" smtClean="0"/>
              <a:t>dhe</a:t>
            </a:r>
            <a:r>
              <a:rPr lang="en-US" dirty="0" smtClean="0"/>
              <a:t> </a:t>
            </a:r>
            <a:r>
              <a:rPr lang="en-US" dirty="0" err="1" smtClean="0"/>
              <a:t>rrjeteve</a:t>
            </a:r>
            <a:r>
              <a:rPr lang="en-US" dirty="0" smtClean="0"/>
              <a:t> </a:t>
            </a:r>
            <a:r>
              <a:rPr lang="en-US" dirty="0" err="1" smtClean="0"/>
              <a:t>sociale</a:t>
            </a:r>
            <a:r>
              <a:rPr lang="en-US" dirty="0" smtClean="0"/>
              <a:t>, ne </a:t>
            </a:r>
            <a:r>
              <a:rPr lang="en-US" dirty="0" err="1" smtClean="0"/>
              <a:t>si</a:t>
            </a:r>
            <a:r>
              <a:rPr lang="en-US" dirty="0" smtClean="0"/>
              <a:t> STEP </a:t>
            </a:r>
            <a:r>
              <a:rPr lang="en-US" dirty="0" err="1" smtClean="0"/>
              <a:t>japim</a:t>
            </a:r>
            <a:r>
              <a:rPr lang="en-US" dirty="0" smtClean="0"/>
              <a:t> </a:t>
            </a:r>
            <a:r>
              <a:rPr lang="en-US" dirty="0" err="1" smtClean="0"/>
              <a:t>nj</a:t>
            </a:r>
            <a:r>
              <a:rPr lang="sq-AL" dirty="0" smtClean="0"/>
              <a:t>ë</a:t>
            </a:r>
            <a:r>
              <a:rPr lang="en-US" dirty="0" smtClean="0"/>
              <a:t> </a:t>
            </a:r>
            <a:r>
              <a:rPr lang="en-US" dirty="0" err="1" smtClean="0"/>
              <a:t>rëndësi</a:t>
            </a:r>
            <a:r>
              <a:rPr lang="en-US" dirty="0" smtClean="0"/>
              <a:t> </a:t>
            </a:r>
            <a:r>
              <a:rPr lang="en-US" dirty="0" err="1" smtClean="0"/>
              <a:t>të</a:t>
            </a:r>
            <a:r>
              <a:rPr lang="en-US" dirty="0" smtClean="0"/>
              <a:t> </a:t>
            </a:r>
            <a:r>
              <a:rPr lang="en-US" dirty="0" err="1" smtClean="0"/>
              <a:t>ve</a:t>
            </a:r>
            <a:r>
              <a:rPr lang="sq-AL" dirty="0" smtClean="0"/>
              <a:t>ç</a:t>
            </a:r>
            <a:r>
              <a:rPr lang="en-US" dirty="0" smtClean="0"/>
              <a:t>ant</a:t>
            </a:r>
            <a:r>
              <a:rPr lang="sq-AL" dirty="0" smtClean="0"/>
              <a:t>ë,</a:t>
            </a:r>
            <a:r>
              <a:rPr lang="en-US" dirty="0" smtClean="0"/>
              <a:t> </a:t>
            </a:r>
            <a:r>
              <a:rPr lang="en-US" dirty="0" err="1" smtClean="0"/>
              <a:t>sepse</a:t>
            </a:r>
            <a:r>
              <a:rPr lang="en-US" dirty="0" smtClean="0"/>
              <a:t> </a:t>
            </a:r>
            <a:r>
              <a:rPr lang="en-US" dirty="0" err="1" smtClean="0"/>
              <a:t>jemi</a:t>
            </a:r>
            <a:r>
              <a:rPr lang="en-US" dirty="0" smtClean="0"/>
              <a:t> n</a:t>
            </a:r>
            <a:r>
              <a:rPr lang="sq-AL" dirty="0" smtClean="0"/>
              <a:t>ë</a:t>
            </a:r>
            <a:r>
              <a:rPr lang="en-US" dirty="0" smtClean="0"/>
              <a:t> </a:t>
            </a:r>
            <a:r>
              <a:rPr lang="en-US" dirty="0" err="1" smtClean="0"/>
              <a:t>vetëdije</a:t>
            </a:r>
            <a:r>
              <a:rPr lang="en-US" dirty="0" smtClean="0"/>
              <a:t> se </a:t>
            </a:r>
            <a:r>
              <a:rPr lang="en-US" dirty="0" err="1" smtClean="0"/>
              <a:t>aktiviteti</a:t>
            </a:r>
            <a:r>
              <a:rPr lang="en-US" dirty="0" smtClean="0"/>
              <a:t> </a:t>
            </a:r>
            <a:r>
              <a:rPr lang="sq-AL" dirty="0" smtClean="0"/>
              <a:t>i </a:t>
            </a:r>
            <a:r>
              <a:rPr lang="en-US" dirty="0" err="1" smtClean="0"/>
              <a:t>këtij</a:t>
            </a:r>
            <a:r>
              <a:rPr lang="en-US" dirty="0" smtClean="0"/>
              <a:t> </a:t>
            </a:r>
            <a:r>
              <a:rPr lang="en-US" dirty="0" err="1" smtClean="0"/>
              <a:t>lloji</a:t>
            </a:r>
            <a:r>
              <a:rPr lang="en-US" dirty="0" smtClean="0"/>
              <a:t> </a:t>
            </a:r>
            <a:r>
              <a:rPr lang="en-US" dirty="0" err="1" smtClean="0"/>
              <a:t>nga</a:t>
            </a:r>
            <a:r>
              <a:rPr lang="en-US" dirty="0" smtClean="0"/>
              <a:t> </a:t>
            </a:r>
            <a:r>
              <a:rPr lang="en-US" dirty="0" err="1" smtClean="0"/>
              <a:t>ana</a:t>
            </a:r>
            <a:r>
              <a:rPr lang="en-US" dirty="0" smtClean="0"/>
              <a:t> </a:t>
            </a:r>
            <a:r>
              <a:rPr lang="en-US" dirty="0" err="1" smtClean="0"/>
              <a:t>jonë</a:t>
            </a:r>
            <a:r>
              <a:rPr lang="en-US" dirty="0" smtClean="0"/>
              <a:t> do </a:t>
            </a:r>
            <a:r>
              <a:rPr lang="en-US" dirty="0" err="1" smtClean="0"/>
              <a:t>të</a:t>
            </a:r>
            <a:r>
              <a:rPr lang="en-US" dirty="0" smtClean="0"/>
              <a:t> </a:t>
            </a:r>
            <a:r>
              <a:rPr lang="en-US" dirty="0" err="1" smtClean="0"/>
              <a:t>reflektojë</a:t>
            </a:r>
            <a:r>
              <a:rPr lang="en-US" dirty="0" smtClean="0"/>
              <a:t> </a:t>
            </a:r>
            <a:r>
              <a:rPr lang="en-US" dirty="0" err="1" smtClean="0"/>
              <a:t>pozitivisht</a:t>
            </a:r>
            <a:r>
              <a:rPr lang="en-US" dirty="0" smtClean="0"/>
              <a:t> </a:t>
            </a:r>
            <a:r>
              <a:rPr lang="en-US" dirty="0" err="1" smtClean="0"/>
              <a:t>në</a:t>
            </a:r>
            <a:r>
              <a:rPr lang="en-US" dirty="0" smtClean="0"/>
              <a:t> </a:t>
            </a:r>
            <a:r>
              <a:rPr lang="en-US" dirty="0" err="1" smtClean="0"/>
              <a:t>anëtarët</a:t>
            </a:r>
            <a:r>
              <a:rPr lang="en-US" dirty="0" smtClean="0"/>
              <a:t> t</a:t>
            </a:r>
            <a:r>
              <a:rPr lang="sq-AL" dirty="0" smtClean="0"/>
              <a:t>a</a:t>
            </a:r>
            <a:r>
              <a:rPr lang="en-US" dirty="0" err="1" smtClean="0"/>
              <a:t>në</a:t>
            </a:r>
            <a:r>
              <a:rPr lang="en-US" dirty="0" smtClean="0"/>
              <a:t> </a:t>
            </a:r>
            <a:r>
              <a:rPr lang="en-US" dirty="0" err="1" smtClean="0"/>
              <a:t>dhe</a:t>
            </a:r>
            <a:r>
              <a:rPr lang="en-US" dirty="0" smtClean="0"/>
              <a:t> n</a:t>
            </a:r>
            <a:r>
              <a:rPr lang="sq-AL" dirty="0" smtClean="0"/>
              <a:t>ë</a:t>
            </a:r>
            <a:r>
              <a:rPr lang="en-US" dirty="0" smtClean="0"/>
              <a:t> </a:t>
            </a:r>
            <a:r>
              <a:rPr lang="en-US" dirty="0" err="1" smtClean="0"/>
              <a:t>zhvillimin</a:t>
            </a:r>
            <a:r>
              <a:rPr lang="en-US" dirty="0" smtClean="0"/>
              <a:t> e </a:t>
            </a:r>
            <a:r>
              <a:rPr lang="en-US" dirty="0" err="1" smtClean="0"/>
              <a:t>turizmit</a:t>
            </a:r>
            <a:r>
              <a:rPr lang="en-US" dirty="0" smtClean="0"/>
              <a:t> </a:t>
            </a:r>
            <a:r>
              <a:rPr lang="en-US" dirty="0" err="1" smtClean="0"/>
              <a:t>në</a:t>
            </a:r>
            <a:r>
              <a:rPr lang="en-US" dirty="0" smtClean="0"/>
              <a:t> </a:t>
            </a:r>
            <a:r>
              <a:rPr lang="en-US" dirty="0" err="1" smtClean="0"/>
              <a:t>dy</a:t>
            </a:r>
            <a:r>
              <a:rPr lang="en-US" dirty="0" smtClean="0"/>
              <a:t> </a:t>
            </a:r>
            <a:r>
              <a:rPr lang="en-US" dirty="0" err="1" smtClean="0"/>
              <a:t>rajonet</a:t>
            </a:r>
            <a:r>
              <a:rPr lang="en-US" dirty="0" smtClean="0"/>
              <a:t> </a:t>
            </a:r>
            <a:r>
              <a:rPr lang="en-US" dirty="0" err="1" smtClean="0"/>
              <a:t>që</a:t>
            </a:r>
            <a:r>
              <a:rPr lang="en-US" dirty="0" smtClean="0"/>
              <a:t> </a:t>
            </a:r>
            <a:r>
              <a:rPr lang="en-US" dirty="0" err="1" smtClean="0"/>
              <a:t>parasheh</a:t>
            </a:r>
            <a:r>
              <a:rPr lang="en-US" dirty="0" smtClean="0"/>
              <a:t> </a:t>
            </a:r>
            <a:r>
              <a:rPr lang="en-US" dirty="0" err="1" smtClean="0"/>
              <a:t>projekti</a:t>
            </a:r>
            <a:r>
              <a:rPr lang="en-US" dirty="0" smtClean="0"/>
              <a:t>. </a:t>
            </a:r>
            <a:endParaRPr lang="en-US" dirty="0"/>
          </a:p>
        </p:txBody>
      </p:sp>
      <p:pic>
        <p:nvPicPr>
          <p:cNvPr id="1026" name="Picture 2" descr="C:\Users\FatmirHoxha\Desktop\logo\3.jpg"/>
          <p:cNvPicPr>
            <a:picLocks noChangeAspect="1" noChangeArrowheads="1"/>
          </p:cNvPicPr>
          <p:nvPr/>
        </p:nvPicPr>
        <p:blipFill>
          <a:blip r:embed="rId2"/>
          <a:srcRect/>
          <a:stretch>
            <a:fillRect/>
          </a:stretch>
        </p:blipFill>
        <p:spPr bwMode="auto">
          <a:xfrm>
            <a:off x="5856587" y="2660821"/>
            <a:ext cx="1234531" cy="991931"/>
          </a:xfrm>
          <a:prstGeom prst="rect">
            <a:avLst/>
          </a:prstGeom>
          <a:noFill/>
        </p:spPr>
      </p:pic>
      <p:pic>
        <p:nvPicPr>
          <p:cNvPr id="1027" name="Picture 3" descr="C:\Users\FatmirHoxha\Desktop\logo\fb_icon_325x325.png"/>
          <p:cNvPicPr>
            <a:picLocks noChangeAspect="1" noChangeArrowheads="1"/>
          </p:cNvPicPr>
          <p:nvPr/>
        </p:nvPicPr>
        <p:blipFill>
          <a:blip r:embed="rId3"/>
          <a:srcRect/>
          <a:stretch>
            <a:fillRect/>
          </a:stretch>
        </p:blipFill>
        <p:spPr bwMode="auto">
          <a:xfrm>
            <a:off x="10534135" y="2419648"/>
            <a:ext cx="1236835" cy="1236835"/>
          </a:xfrm>
          <a:prstGeom prst="rect">
            <a:avLst/>
          </a:prstGeom>
          <a:noFill/>
        </p:spPr>
      </p:pic>
      <p:pic>
        <p:nvPicPr>
          <p:cNvPr id="1028" name="Picture 4" descr="C:\Users\FatmirHoxha\Desktop\logo\gsmarena_001.jpg"/>
          <p:cNvPicPr>
            <a:picLocks noChangeAspect="1" noChangeArrowheads="1"/>
          </p:cNvPicPr>
          <p:nvPr/>
        </p:nvPicPr>
        <p:blipFill>
          <a:blip r:embed="rId4"/>
          <a:srcRect/>
          <a:stretch>
            <a:fillRect/>
          </a:stretch>
        </p:blipFill>
        <p:spPr bwMode="auto">
          <a:xfrm>
            <a:off x="7613408" y="3405123"/>
            <a:ext cx="2336869" cy="1460543"/>
          </a:xfrm>
          <a:prstGeom prst="rect">
            <a:avLst/>
          </a:prstGeom>
          <a:noFill/>
        </p:spPr>
      </p:pic>
      <p:pic>
        <p:nvPicPr>
          <p:cNvPr id="1029" name="Picture 5" descr="C:\Users\FatmirHoxha\Desktop\logo\Untitled.png"/>
          <p:cNvPicPr>
            <a:picLocks noChangeAspect="1" noChangeArrowheads="1"/>
          </p:cNvPicPr>
          <p:nvPr/>
        </p:nvPicPr>
        <p:blipFill>
          <a:blip r:embed="rId5"/>
          <a:srcRect/>
          <a:stretch>
            <a:fillRect/>
          </a:stretch>
        </p:blipFill>
        <p:spPr bwMode="auto">
          <a:xfrm>
            <a:off x="7091118" y="212688"/>
            <a:ext cx="3197941" cy="2448133"/>
          </a:xfrm>
          <a:prstGeom prst="rect">
            <a:avLst/>
          </a:prstGeom>
          <a:noFill/>
        </p:spPr>
      </p:pic>
      <p:pic>
        <p:nvPicPr>
          <p:cNvPr id="1030" name="Picture 6" descr="C:\Users\FatmirHoxha\Desktop\logo\Untitled14.png"/>
          <p:cNvPicPr>
            <a:picLocks noChangeAspect="1" noChangeArrowheads="1"/>
          </p:cNvPicPr>
          <p:nvPr/>
        </p:nvPicPr>
        <p:blipFill>
          <a:blip r:embed="rId6"/>
          <a:srcRect/>
          <a:stretch>
            <a:fillRect/>
          </a:stretch>
        </p:blipFill>
        <p:spPr bwMode="auto">
          <a:xfrm>
            <a:off x="7091118" y="5105007"/>
            <a:ext cx="3718268" cy="1524786"/>
          </a:xfrm>
          <a:prstGeom prst="rect">
            <a:avLst/>
          </a:prstGeom>
          <a:noFill/>
        </p:spPr>
      </p:pic>
      <p:pic>
        <p:nvPicPr>
          <p:cNvPr id="1031" name="Picture 7" descr="C:\Users\FatmirHoxha\Desktop\logo\download.jpg"/>
          <p:cNvPicPr>
            <a:picLocks noChangeAspect="1" noChangeArrowheads="1"/>
          </p:cNvPicPr>
          <p:nvPr/>
        </p:nvPicPr>
        <p:blipFill>
          <a:blip r:embed="rId7"/>
          <a:srcRect/>
          <a:stretch>
            <a:fillRect/>
          </a:stretch>
        </p:blipFill>
        <p:spPr bwMode="auto">
          <a:xfrm>
            <a:off x="10809386" y="1033696"/>
            <a:ext cx="961584" cy="851363"/>
          </a:xfrm>
          <a:prstGeom prst="rect">
            <a:avLst/>
          </a:prstGeom>
          <a:noFill/>
        </p:spPr>
      </p:pic>
      <p:pic>
        <p:nvPicPr>
          <p:cNvPr id="1032" name="Picture 8" descr="C:\Users\FatmirHoxha\Desktop\logo\viber-logo-256x256.png"/>
          <p:cNvPicPr>
            <a:picLocks noChangeAspect="1" noChangeArrowheads="1"/>
          </p:cNvPicPr>
          <p:nvPr/>
        </p:nvPicPr>
        <p:blipFill>
          <a:blip r:embed="rId8"/>
          <a:srcRect/>
          <a:stretch>
            <a:fillRect/>
          </a:stretch>
        </p:blipFill>
        <p:spPr bwMode="auto">
          <a:xfrm>
            <a:off x="5856587" y="1248220"/>
            <a:ext cx="840651" cy="74429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685800"/>
            <a:ext cx="3855720" cy="780535"/>
          </a:xfrm>
        </p:spPr>
        <p:txBody>
          <a:bodyPr/>
          <a:lstStyle/>
          <a:p>
            <a:r>
              <a:rPr lang="en-US" sz="2000" dirty="0" err="1" smtClean="0"/>
              <a:t>Aktivitet</a:t>
            </a:r>
            <a:r>
              <a:rPr lang="en-US" sz="2000" dirty="0" smtClean="0"/>
              <a:t> e </a:t>
            </a:r>
            <a:r>
              <a:rPr lang="en-US" sz="2000" dirty="0" err="1" smtClean="0"/>
              <a:t>projektit</a:t>
            </a:r>
            <a:r>
              <a:rPr lang="en-US" sz="2000" dirty="0" smtClean="0"/>
              <a:t> STEP </a:t>
            </a:r>
            <a:r>
              <a:rPr lang="en-US" sz="2000" dirty="0" err="1" smtClean="0"/>
              <a:t>në</a:t>
            </a:r>
            <a:r>
              <a:rPr lang="en-US" sz="2000" dirty="0" smtClean="0"/>
              <a:t> </a:t>
            </a:r>
            <a:r>
              <a:rPr lang="en-US" sz="2000" dirty="0" err="1" smtClean="0"/>
              <a:t>sf</a:t>
            </a:r>
            <a:r>
              <a:rPr lang="sq-AL" sz="2000" dirty="0" smtClean="0"/>
              <a:t>e</a:t>
            </a:r>
            <a:r>
              <a:rPr lang="en-US" sz="2000" dirty="0" err="1" smtClean="0"/>
              <a:t>rën</a:t>
            </a:r>
            <a:r>
              <a:rPr lang="en-US" sz="2000" dirty="0" smtClean="0"/>
              <a:t> e </a:t>
            </a:r>
            <a:r>
              <a:rPr lang="en-US" sz="2000" dirty="0" err="1" smtClean="0"/>
              <a:t>rrjeteve</a:t>
            </a:r>
            <a:r>
              <a:rPr lang="en-US" sz="2000" dirty="0" smtClean="0"/>
              <a:t> </a:t>
            </a:r>
            <a:r>
              <a:rPr lang="en-US" sz="2000" dirty="0" err="1" smtClean="0"/>
              <a:t>sociale</a:t>
            </a:r>
            <a:r>
              <a:rPr lang="en-US" sz="2000" dirty="0" smtClean="0"/>
              <a:t> </a:t>
            </a:r>
            <a:endParaRPr lang="en-US" sz="2000" dirty="0"/>
          </a:p>
        </p:txBody>
      </p:sp>
      <p:sp>
        <p:nvSpPr>
          <p:cNvPr id="4" name="Text Placeholder 3"/>
          <p:cNvSpPr>
            <a:spLocks noGrp="1"/>
          </p:cNvSpPr>
          <p:nvPr>
            <p:ph type="body" sz="half" idx="2"/>
          </p:nvPr>
        </p:nvSpPr>
        <p:spPr>
          <a:xfrm>
            <a:off x="723900" y="1622854"/>
            <a:ext cx="3855720" cy="4244546"/>
          </a:xfrm>
        </p:spPr>
        <p:txBody>
          <a:bodyPr/>
          <a:lstStyle/>
          <a:p>
            <a:r>
              <a:rPr lang="sq-AL" dirty="0" smtClean="0"/>
              <a:t>Në hapat e radhës planifikojmë promovimin e anëtarëve në rrjetet sociale që tash më jemi në rritje e sipër të numrit të pëlqimeve dhe të vendosur për promovimin sa më të shkëlqyeshëm të anëtarëve të STEP.</a:t>
            </a:r>
          </a:p>
          <a:p>
            <a:r>
              <a:rPr lang="sq-AL" dirty="0" smtClean="0"/>
              <a:t>Numri i anëtarëve në të dy anët arrin rreth  160 që tregon angazhimin tonë si staf i STEP-it. </a:t>
            </a:r>
          </a:p>
          <a:p>
            <a:r>
              <a:rPr lang="sq-AL" dirty="0" smtClean="0"/>
              <a:t>Ashtu që nëse mundohemi te bëjmë klasifikimin e anëtarëve do të shohim se...</a:t>
            </a:r>
            <a:endParaRPr lang="en-US" dirty="0"/>
          </a:p>
        </p:txBody>
      </p:sp>
      <p:pic>
        <p:nvPicPr>
          <p:cNvPr id="2051" name="Picture 3" descr="C:\Users\FatmirHoxha\Desktop\logo\xxxxxxxx.png"/>
          <p:cNvPicPr>
            <a:picLocks noGrp="1" noChangeAspect="1" noChangeArrowheads="1"/>
          </p:cNvPicPr>
          <p:nvPr>
            <p:ph idx="1"/>
          </p:nvPr>
        </p:nvPicPr>
        <p:blipFill>
          <a:blip r:embed="rId2"/>
          <a:srcRect/>
          <a:stretch>
            <a:fillRect/>
          </a:stretch>
        </p:blipFill>
        <p:spPr bwMode="auto">
          <a:xfrm>
            <a:off x="5923005" y="685800"/>
            <a:ext cx="5939481" cy="518159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899" y="685800"/>
            <a:ext cx="4292943" cy="1159476"/>
          </a:xfrm>
        </p:spPr>
        <p:txBody>
          <a:bodyPr/>
          <a:lstStyle/>
          <a:p>
            <a:r>
              <a:rPr lang="sq-AL" dirty="0" smtClean="0"/>
              <a:t>Paketa Turistike</a:t>
            </a:r>
            <a:endParaRPr lang="en-US" dirty="0"/>
          </a:p>
        </p:txBody>
      </p:sp>
      <p:sp>
        <p:nvSpPr>
          <p:cNvPr id="4" name="Text Placeholder 3"/>
          <p:cNvSpPr>
            <a:spLocks noGrp="1"/>
          </p:cNvSpPr>
          <p:nvPr>
            <p:ph type="body" sz="half" idx="2"/>
          </p:nvPr>
        </p:nvSpPr>
        <p:spPr>
          <a:xfrm>
            <a:off x="723900" y="1540476"/>
            <a:ext cx="3855720" cy="4326924"/>
          </a:xfrm>
        </p:spPr>
        <p:txBody>
          <a:bodyPr/>
          <a:lstStyle/>
          <a:p>
            <a:r>
              <a:rPr lang="sq-AL" dirty="0" smtClean="0"/>
              <a:t>Gjithë ky aktivitet tregon për një bazë që kemi vendosur gjatë periudhës së projektit gjithashtu kemi vënë edhe themelet e një ndërlidhje reciproke mes subjekteve me potencial për turizëm dhe bashkëpunim. </a:t>
            </a:r>
          </a:p>
          <a:p>
            <a:r>
              <a:rPr lang="sq-AL" dirty="0" smtClean="0"/>
              <a:t>Qëllimi jonë është edhe të sjellim turistë por më kryesorja për ne duhet të jetë që ta mbajmë turistin që të shohë bukuritë natyrore, historike, gastronomike ... Të vendit....</a:t>
            </a:r>
          </a:p>
        </p:txBody>
      </p:sp>
      <p:pic>
        <p:nvPicPr>
          <p:cNvPr id="3074" name="Picture 2" descr="C:\Users\FatmirHoxha\Desktop\logo\download (1).jpg"/>
          <p:cNvPicPr>
            <a:picLocks noGrp="1" noChangeAspect="1" noChangeArrowheads="1"/>
          </p:cNvPicPr>
          <p:nvPr>
            <p:ph idx="1"/>
          </p:nvPr>
        </p:nvPicPr>
        <p:blipFill>
          <a:blip r:embed="rId2"/>
          <a:srcRect/>
          <a:stretch>
            <a:fillRect/>
          </a:stretch>
        </p:blipFill>
        <p:spPr bwMode="auto">
          <a:xfrm>
            <a:off x="7043352" y="1081957"/>
            <a:ext cx="4264861" cy="432223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Woman carrying briefcase heading down road">
            <a:extLst>
              <a:ext uri="{FF2B5EF4-FFF2-40B4-BE49-F238E27FC236}">
                <a16:creationId xmlns:a16="http://schemas.microsoft.com/office/drawing/2014/main" id="{6BE62510-A175-9D47-9EDF-D9FB6C162CE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 y="10"/>
            <a:ext cx="12191980" cy="6859300"/>
          </a:xfrm>
          <a:prstGeom prst="rect">
            <a:avLst/>
          </a:prstGeom>
        </p:spPr>
      </p:pic>
      <p:sp>
        <p:nvSpPr>
          <p:cNvPr id="11" name="Rectangle 10">
            <a:extLst>
              <a:ext uri="{FF2B5EF4-FFF2-40B4-BE49-F238E27FC236}">
                <a16:creationId xmlns:a16="http://schemas.microsoft.com/office/drawing/2014/main" id="{310B1DD0-264A-47E3-A16A-C87AFA51E6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69C1BB7B-F21E-41A2-B30C-D8507B9602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15" name="Freeform 6">
            <a:extLst>
              <a:ext uri="{FF2B5EF4-FFF2-40B4-BE49-F238E27FC236}">
                <a16:creationId xmlns:a16="http://schemas.microsoft.com/office/drawing/2014/main" id="{DF6D7DDE-F8A1-4105-9729-F9EB5F81A3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A5C93519-6B29-1346-9FCB-0835B80531A4}"/>
              </a:ext>
            </a:extLst>
          </p:cNvPr>
          <p:cNvSpPr>
            <a:spLocks noGrp="1"/>
          </p:cNvSpPr>
          <p:nvPr>
            <p:ph type="ctrTitle"/>
          </p:nvPr>
        </p:nvSpPr>
        <p:spPr>
          <a:xfrm>
            <a:off x="1915128" y="1788454"/>
            <a:ext cx="8361229" cy="2098226"/>
          </a:xfrm>
        </p:spPr>
        <p:txBody>
          <a:bodyPr>
            <a:normAutofit/>
          </a:bodyPr>
          <a:lstStyle/>
          <a:p>
            <a:r>
              <a:rPr lang="en-US" dirty="0">
                <a:solidFill>
                  <a:schemeClr val="bg2"/>
                </a:solidFill>
              </a:rPr>
              <a:t>Thank you</a:t>
            </a:r>
          </a:p>
        </p:txBody>
      </p:sp>
    </p:spTree>
    <p:extLst>
      <p:ext uri="{BB962C8B-B14F-4D97-AF65-F5344CB8AC3E}">
        <p14:creationId xmlns:p14="http://schemas.microsoft.com/office/powerpoint/2010/main" val="179912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q-AL" dirty="0" smtClean="0">
                <a:latin typeface="Gabriola" panose="04040605051002020D02" pitchFamily="82" charset="0"/>
              </a:rPr>
              <a:t>Pse duhet përdorur </a:t>
            </a:r>
            <a:endParaRPr lang="sq-AL" dirty="0">
              <a:latin typeface="Gabriola" panose="04040605051002020D02" pitchFamily="82" charset="0"/>
            </a:endParaRPr>
          </a:p>
        </p:txBody>
      </p:sp>
      <p:sp>
        <p:nvSpPr>
          <p:cNvPr id="5" name="Text Placeholder 4"/>
          <p:cNvSpPr>
            <a:spLocks noGrp="1"/>
          </p:cNvSpPr>
          <p:nvPr>
            <p:ph type="body" idx="1"/>
          </p:nvPr>
        </p:nvSpPr>
        <p:spPr/>
        <p:txBody>
          <a:bodyPr/>
          <a:lstStyle/>
          <a:p>
            <a:r>
              <a:rPr lang="sq-AL" dirty="0">
                <a:latin typeface="Gabriola" panose="04040605051002020D02" pitchFamily="82" charset="0"/>
              </a:rPr>
              <a:t>r</a:t>
            </a:r>
            <a:r>
              <a:rPr lang="sq-AL" dirty="0" smtClean="0">
                <a:latin typeface="Gabriola" panose="04040605051002020D02" pitchFamily="82" charset="0"/>
              </a:rPr>
              <a:t>rjetet sociale?</a:t>
            </a:r>
            <a:endParaRPr lang="sq-AL" dirty="0">
              <a:latin typeface="Gabriola" panose="04040605051002020D02" pitchFamily="8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19" y="5055325"/>
            <a:ext cx="2883531" cy="1956385"/>
          </a:xfrm>
          <a:prstGeom prst="rect">
            <a:avLst/>
          </a:prstGeom>
        </p:spPr>
      </p:pic>
    </p:spTree>
    <p:extLst>
      <p:ext uri="{BB962C8B-B14F-4D97-AF65-F5344CB8AC3E}">
        <p14:creationId xmlns:p14="http://schemas.microsoft.com/office/powerpoint/2010/main" val="3636598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id="{0E807223-DF88-4D6D-970E-08919E5E02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Rectangle 111">
            <a:extLst>
              <a:ext uri="{FF2B5EF4-FFF2-40B4-BE49-F238E27FC236}">
                <a16:creationId xmlns:a16="http://schemas.microsoft.com/office/drawing/2014/main" id="{83B91B61-BFCA-4647-957E-A8269BE46F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sz="5400" dirty="0" smtClean="0">
                <a:latin typeface="Gabriola" panose="04040605051002020D02" pitchFamily="82" charset="0"/>
              </a:rPr>
              <a:t>How </a:t>
            </a:r>
            <a:r>
              <a:rPr lang="en-US" sz="5400" dirty="0">
                <a:latin typeface="Gabriola" panose="04040605051002020D02" pitchFamily="82" charset="0"/>
              </a:rPr>
              <a:t>to </a:t>
            </a:r>
            <a:r>
              <a:rPr lang="en-US" sz="5400" dirty="0" smtClean="0">
                <a:latin typeface="Gabriola" panose="04040605051002020D02" pitchFamily="82" charset="0"/>
              </a:rPr>
              <a:t>Start</a:t>
            </a:r>
            <a:endParaRPr lang="en-US" sz="5400" dirty="0">
              <a:latin typeface="Gabriola" panose="04040605051002020D02" pitchFamily="82" charset="0"/>
            </a:endParaRPr>
          </a:p>
        </p:txBody>
      </p:sp>
      <p:sp>
        <p:nvSpPr>
          <p:cNvPr id="114" name="Rectangle 113">
            <a:extLst>
              <a:ext uri="{FF2B5EF4-FFF2-40B4-BE49-F238E27FC236}">
                <a16:creationId xmlns:a16="http://schemas.microsoft.com/office/drawing/2014/main" id="{92D1D7C6-1C89-420C-8D35-4836541671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descr="Icon SmartArt graphic">
            <a:extLst>
              <a:ext uri="{FF2B5EF4-FFF2-40B4-BE49-F238E27FC236}">
                <a16:creationId xmlns:a16="http://schemas.microsoft.com/office/drawing/2014/main" id="{454EA04D-167F-4BB4-9EC9-2DC5D3C603D7}"/>
              </a:ext>
            </a:extLst>
          </p:cNvPr>
          <p:cNvGraphicFramePr>
            <a:graphicFrameLocks noGrp="1"/>
          </p:cNvGraphicFramePr>
          <p:nvPr>
            <p:ph sz="half" idx="2"/>
            <p:extLst>
              <p:ext uri="{D42A27DB-BD31-4B8C-83A1-F6EECF244321}">
                <p14:modId xmlns:p14="http://schemas.microsoft.com/office/powerpoint/2010/main" val="3525499128"/>
              </p:ext>
            </p:extLst>
          </p:nvPr>
        </p:nvGraphicFramePr>
        <p:xfrm>
          <a:off x="5100824" y="2301902"/>
          <a:ext cx="617677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Grp="1" noChangeAspect="1"/>
          </p:cNvPicPr>
          <p:nvPr>
            <p:ph sz="half" idx="1"/>
          </p:nvPr>
        </p:nvPicPr>
        <p:blipFill>
          <a:blip r:embed="rId7">
            <a:extLst>
              <a:ext uri="{28A0092B-C50C-407E-A947-70E740481C1C}">
                <a14:useLocalDpi xmlns:a14="http://schemas.microsoft.com/office/drawing/2010/main" val="0"/>
              </a:ext>
            </a:extLst>
          </a:blip>
          <a:stretch>
            <a:fillRect/>
          </a:stretch>
        </p:blipFill>
        <p:spPr>
          <a:xfrm>
            <a:off x="0" y="376"/>
            <a:ext cx="4373545" cy="6857624"/>
          </a:xfr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0758" y="109329"/>
            <a:ext cx="2816028" cy="1910586"/>
          </a:xfrm>
          <a:prstGeom prst="rect">
            <a:avLst/>
          </a:prstGeom>
        </p:spPr>
      </p:pic>
    </p:spTree>
    <p:extLst>
      <p:ext uri="{BB962C8B-B14F-4D97-AF65-F5344CB8AC3E}">
        <p14:creationId xmlns:p14="http://schemas.microsoft.com/office/powerpoint/2010/main" val="107679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9DB74EB-2A7D-443D-B969-8BF48F9931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8252340" y="639704"/>
            <a:ext cx="3299579" cy="5577840"/>
          </a:xfrm>
        </p:spPr>
        <p:txBody>
          <a:bodyPr anchor="ctr">
            <a:normAutofit/>
          </a:bodyPr>
          <a:lstStyle/>
          <a:p>
            <a:pPr algn="ctr"/>
            <a:r>
              <a:rPr lang="en-US" dirty="0" smtClean="0"/>
              <a:t>Travel</a:t>
            </a:r>
            <a:r>
              <a:rPr lang="sq-AL" dirty="0" smtClean="0"/>
              <a:t> four</a:t>
            </a:r>
            <a:r>
              <a:rPr lang="en-US" dirty="0" smtClean="0"/>
              <a:t> Seasons</a:t>
            </a:r>
            <a:r>
              <a:rPr lang="sq-AL" dirty="0" smtClean="0"/>
              <a:t> with</a:t>
            </a:r>
            <a:r>
              <a:rPr lang="en-US" dirty="0" smtClean="0"/>
              <a:t> </a:t>
            </a:r>
            <a:r>
              <a:rPr lang="en-US" dirty="0"/>
              <a:t/>
            </a:r>
            <a:br>
              <a:rPr lang="en-US" dirty="0"/>
            </a:br>
            <a:endParaRPr lang="en-US" dirty="0"/>
          </a:p>
        </p:txBody>
      </p:sp>
      <p:sp>
        <p:nvSpPr>
          <p:cNvPr id="20" name="Rectangle 19">
            <a:extLst>
              <a:ext uri="{FF2B5EF4-FFF2-40B4-BE49-F238E27FC236}">
                <a16:creationId xmlns:a16="http://schemas.microsoft.com/office/drawing/2014/main" id="{19036E77-5F7B-494E-A117-FEA947B357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p:cNvSpPr>
            <a:spLocks noGrp="1"/>
          </p:cNvSpPr>
          <p:nvPr>
            <p:ph idx="1"/>
          </p:nvPr>
        </p:nvSpPr>
        <p:spPr>
          <a:xfrm>
            <a:off x="548640" y="195943"/>
            <a:ext cx="6662057" cy="6257108"/>
          </a:xfrm>
        </p:spPr>
        <p:txBody>
          <a:bodyPr>
            <a:normAutofit/>
          </a:bodyPr>
          <a:lstStyle/>
          <a:p>
            <a:r>
              <a:rPr lang="sq-AL" sz="2400" dirty="0" smtClean="0">
                <a:latin typeface="Gabriola" panose="04040605051002020D02" pitchFamily="82" charset="0"/>
              </a:rPr>
              <a:t>Alternativa më e lirë e krijimit të prestizhit si dhe promovimit të markës (biznesit tuaj)</a:t>
            </a:r>
          </a:p>
          <a:p>
            <a:r>
              <a:rPr lang="sq-AL" sz="2400" dirty="0" smtClean="0">
                <a:latin typeface="Gabriola" panose="04040605051002020D02" pitchFamily="82" charset="0"/>
              </a:rPr>
              <a:t>Komunikim i shp</a:t>
            </a:r>
            <a:r>
              <a:rPr lang="en-US" sz="2400" dirty="0">
                <a:latin typeface="Gabriola" panose="04040605051002020D02" pitchFamily="82" charset="0"/>
              </a:rPr>
              <a:t>e</a:t>
            </a:r>
            <a:r>
              <a:rPr lang="sq-AL" sz="2400" dirty="0" smtClean="0">
                <a:latin typeface="Gabriola" panose="04040605051002020D02" pitchFamily="82" charset="0"/>
              </a:rPr>
              <a:t>jtë dhe i lehtë me klientët</a:t>
            </a:r>
          </a:p>
          <a:p>
            <a:endParaRPr lang="sq-AL" sz="800" dirty="0" smtClean="0">
              <a:latin typeface="Gabriola" panose="04040605051002020D02" pitchFamily="82" charset="0"/>
            </a:endParaRPr>
          </a:p>
          <a:p>
            <a:r>
              <a:rPr lang="sq-AL" sz="2400" dirty="0" smtClean="0">
                <a:latin typeface="Gabriola" panose="04040605051002020D02" pitchFamily="82" charset="0"/>
              </a:rPr>
              <a:t> Krijimi i kornizës për target moshën apo grupet është shumë më lehtë me rrjetet sociale </a:t>
            </a:r>
          </a:p>
          <a:p>
            <a:r>
              <a:rPr lang="sq-AL" sz="2400" dirty="0" smtClean="0">
                <a:latin typeface="Gabriola" panose="04040605051002020D02" pitchFamily="82" charset="0"/>
              </a:rPr>
              <a:t>Rrjetet sociale mundësojnë gjithashtu edhe detektimin e gjë sendeve që kërkohen.</a:t>
            </a:r>
            <a:endParaRPr lang="sq-AL" sz="2400" dirty="0">
              <a:latin typeface="Gabriola" panose="04040605051002020D02" pitchFamily="8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763" y="3936926"/>
            <a:ext cx="6005300" cy="20823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2954" y="3428624"/>
            <a:ext cx="3918353" cy="2658479"/>
          </a:xfrm>
          <a:prstGeom prst="rect">
            <a:avLst/>
          </a:prstGeom>
        </p:spPr>
      </p:pic>
    </p:spTree>
    <p:extLst>
      <p:ext uri="{BB962C8B-B14F-4D97-AF65-F5344CB8AC3E}">
        <p14:creationId xmlns:p14="http://schemas.microsoft.com/office/powerpoint/2010/main" val="374513655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dirty="0" smtClean="0">
                <a:latin typeface="Gabriola" panose="04040605051002020D02" pitchFamily="82" charset="0"/>
              </a:rPr>
              <a:t>Realisht pyetja është</a:t>
            </a:r>
            <a:r>
              <a:rPr lang="en-US" dirty="0" smtClean="0">
                <a:latin typeface="Gabriola" panose="04040605051002020D02" pitchFamily="82" charset="0"/>
              </a:rPr>
              <a:t>:</a:t>
            </a:r>
            <a:r>
              <a:rPr lang="sq-AL" dirty="0" smtClean="0">
                <a:latin typeface="Gabriola" panose="04040605051002020D02" pitchFamily="82" charset="0"/>
              </a:rPr>
              <a:t> Si e kuptoi hoteli </a:t>
            </a:r>
            <a:r>
              <a:rPr lang="en-US" dirty="0" smtClean="0">
                <a:latin typeface="Gabriola" panose="04040605051002020D02" pitchFamily="82" charset="0"/>
              </a:rPr>
              <a:t>“Four seasons” </a:t>
            </a:r>
            <a:r>
              <a:rPr lang="en-US" dirty="0" err="1" smtClean="0">
                <a:latin typeface="Gabriola" panose="04040605051002020D02" pitchFamily="82" charset="0"/>
              </a:rPr>
              <a:t>rrjetin</a:t>
            </a:r>
            <a:r>
              <a:rPr lang="en-US" dirty="0" smtClean="0">
                <a:latin typeface="Gabriola" panose="04040605051002020D02" pitchFamily="82" charset="0"/>
              </a:rPr>
              <a:t> social </a:t>
            </a:r>
            <a:endParaRPr lang="sq-AL" dirty="0">
              <a:latin typeface="Gabriola" panose="04040605051002020D02" pitchFamily="82" charset="0"/>
            </a:endParaRPr>
          </a:p>
        </p:txBody>
      </p:sp>
      <p:sp>
        <p:nvSpPr>
          <p:cNvPr id="3" name="Content Placeholder 2"/>
          <p:cNvSpPr>
            <a:spLocks noGrp="1"/>
          </p:cNvSpPr>
          <p:nvPr>
            <p:ph idx="1"/>
          </p:nvPr>
        </p:nvSpPr>
        <p:spPr>
          <a:xfrm>
            <a:off x="1371600" y="2285999"/>
            <a:ext cx="9601200" cy="4219303"/>
          </a:xfrm>
        </p:spPr>
        <p:txBody>
          <a:bodyPr>
            <a:noAutofit/>
          </a:bodyPr>
          <a:lstStyle/>
          <a:p>
            <a:r>
              <a:rPr lang="sq-AL" sz="2400" dirty="0" smtClean="0">
                <a:latin typeface="Gabriola" panose="04040605051002020D02" pitchFamily="82" charset="0"/>
              </a:rPr>
              <a:t>Këtë pyetje e parashtroi drejtori për komunikim online me firmat (markat) Thomas Marzona i cili me veturë afrohej tek hoteli </a:t>
            </a:r>
            <a:r>
              <a:rPr lang="en-US" sz="2400" dirty="0" smtClean="0">
                <a:latin typeface="Gabriola" panose="04040605051002020D02" pitchFamily="82" charset="0"/>
              </a:rPr>
              <a:t>“</a:t>
            </a:r>
            <a:r>
              <a:rPr lang="sq-AL" sz="2400" dirty="0" smtClean="0">
                <a:latin typeface="Gabriola" panose="04040605051002020D02" pitchFamily="82" charset="0"/>
              </a:rPr>
              <a:t>F</a:t>
            </a:r>
            <a:r>
              <a:rPr lang="en-US" sz="2400" dirty="0" smtClean="0">
                <a:latin typeface="Gabriola" panose="04040605051002020D02" pitchFamily="82" charset="0"/>
              </a:rPr>
              <a:t>our </a:t>
            </a:r>
            <a:r>
              <a:rPr lang="sq-AL" sz="2400" dirty="0">
                <a:latin typeface="Gabriola" panose="04040605051002020D02" pitchFamily="82" charset="0"/>
              </a:rPr>
              <a:t>S</a:t>
            </a:r>
            <a:r>
              <a:rPr lang="en-US" sz="2400" dirty="0" err="1" smtClean="0">
                <a:latin typeface="Gabriola" panose="04040605051002020D02" pitchFamily="82" charset="0"/>
              </a:rPr>
              <a:t>easons</a:t>
            </a:r>
            <a:r>
              <a:rPr lang="en-US" sz="2400" dirty="0" smtClean="0">
                <a:latin typeface="Gabriola" panose="04040605051002020D02" pitchFamily="82" charset="0"/>
              </a:rPr>
              <a:t>” q</a:t>
            </a:r>
            <a:r>
              <a:rPr lang="sq-AL" sz="2400" dirty="0" smtClean="0">
                <a:latin typeface="Gabriola" panose="04040605051002020D02" pitchFamily="82" charset="0"/>
              </a:rPr>
              <a:t>ë gjendet në </a:t>
            </a:r>
            <a:r>
              <a:rPr lang="sq-AL" sz="2400" dirty="0">
                <a:latin typeface="Gabriola" panose="04040605051002020D02" pitchFamily="82" charset="0"/>
              </a:rPr>
              <a:t>Palo </a:t>
            </a:r>
            <a:r>
              <a:rPr lang="sq-AL" sz="2400" dirty="0" smtClean="0">
                <a:latin typeface="Gabriola" panose="04040605051002020D02" pitchFamily="82" charset="0"/>
              </a:rPr>
              <a:t>Alto në California të Sh.B.A-ve  shkroi një twitt </a:t>
            </a:r>
            <a:r>
              <a:rPr lang="en-US" sz="2400" dirty="0" smtClean="0">
                <a:latin typeface="Gabriola" panose="04040605051002020D02" pitchFamily="82" charset="0"/>
              </a:rPr>
              <a:t>“pas </a:t>
            </a:r>
            <a:r>
              <a:rPr lang="en-US" sz="2400" dirty="0" err="1" smtClean="0">
                <a:latin typeface="Gabriola" panose="04040605051002020D02" pitchFamily="82" charset="0"/>
              </a:rPr>
              <a:t>nj</a:t>
            </a:r>
            <a:r>
              <a:rPr lang="sq-AL" sz="2400" dirty="0" smtClean="0">
                <a:latin typeface="Gabriola" panose="04040605051002020D02" pitchFamily="82" charset="0"/>
              </a:rPr>
              <a:t>ë rrugëtimi të gjatë mezi pres që të hy në llixhë të hotelit </a:t>
            </a:r>
            <a:r>
              <a:rPr lang="en-US" sz="2400" dirty="0" smtClean="0">
                <a:latin typeface="Gabriola" panose="04040605051002020D02" pitchFamily="82" charset="0"/>
              </a:rPr>
              <a:t>@</a:t>
            </a:r>
            <a:r>
              <a:rPr lang="en-US" sz="2400" dirty="0" err="1" smtClean="0">
                <a:latin typeface="Gabriola" panose="04040605051002020D02" pitchFamily="82" charset="0"/>
              </a:rPr>
              <a:t>FSPaloAlto</a:t>
            </a:r>
            <a:r>
              <a:rPr lang="en-US" sz="2400" dirty="0" smtClean="0">
                <a:latin typeface="Gabriola" panose="04040605051002020D02" pitchFamily="82" charset="0"/>
              </a:rPr>
              <a:t>” (b</a:t>
            </a:r>
            <a:r>
              <a:rPr lang="sq-AL" sz="2400" dirty="0" smtClean="0">
                <a:latin typeface="Gabriola" panose="04040605051002020D02" pitchFamily="82" charset="0"/>
              </a:rPr>
              <a:t>ën tag hotelin).</a:t>
            </a:r>
          </a:p>
          <a:p>
            <a:r>
              <a:rPr lang="sq-AL" sz="2400" dirty="0" smtClean="0">
                <a:latin typeface="Gabriola" panose="04040605051002020D02" pitchFamily="82" charset="0"/>
              </a:rPr>
              <a:t>Hoteli përgjigjet me shpejtësi duke i ofruar që të bëjë rezervim dhe i bën surprizë me një shishe vere.</a:t>
            </a:r>
          </a:p>
          <a:p>
            <a:r>
              <a:rPr lang="sq-AL" sz="2400" dirty="0" smtClean="0">
                <a:latin typeface="Gabriola" panose="04040605051002020D02" pitchFamily="82" charset="0"/>
              </a:rPr>
              <a:t>Thomas Marzona ne mëngjes shkruan edhe një twitt duke thënë se dhoma ishte shumë e mirë dhe se banjoja ishte perfekte </a:t>
            </a:r>
          </a:p>
          <a:p>
            <a:r>
              <a:rPr lang="sq-AL" sz="2400" dirty="0" smtClean="0">
                <a:latin typeface="Gabriola" panose="04040605051002020D02" pitchFamily="82" charset="0"/>
              </a:rPr>
              <a:t>Stafi hotelit përsëri i përgjigjet me një shpejtësi duke i propozuar rezervim për darkën. </a:t>
            </a:r>
          </a:p>
          <a:p>
            <a:pPr marL="0" indent="0">
              <a:buNone/>
            </a:pPr>
            <a:r>
              <a:rPr lang="sq-AL" sz="2400" dirty="0" smtClean="0">
                <a:latin typeface="Gabriola" panose="04040605051002020D02" pitchFamily="82" charset="0"/>
              </a:rPr>
              <a:t>Kjo mund të thuhet është hapi i parë i rregjistuar ku një hotel përdori një nga rrjetet sociale për të komunikuar me klientin.</a:t>
            </a:r>
            <a:endParaRPr lang="sq-AL" sz="2400" dirty="0">
              <a:latin typeface="Gabriola" panose="04040605051002020D02"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3659" y="685800"/>
            <a:ext cx="2902785" cy="1969448"/>
          </a:xfrm>
          <a:prstGeom prst="rect">
            <a:avLst/>
          </a:prstGeom>
        </p:spPr>
      </p:pic>
    </p:spTree>
    <p:extLst>
      <p:ext uri="{BB962C8B-B14F-4D97-AF65-F5344CB8AC3E}">
        <p14:creationId xmlns:p14="http://schemas.microsoft.com/office/powerpoint/2010/main" val="70235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q-AL" sz="6600" dirty="0" smtClean="0">
                <a:latin typeface="Gabriola" panose="04040605051002020D02" pitchFamily="82" charset="0"/>
              </a:rPr>
              <a:t>Pyetjet </a:t>
            </a:r>
            <a:r>
              <a:rPr lang="sq-AL" sz="6600" dirty="0">
                <a:latin typeface="Gabriola" panose="04040605051002020D02" pitchFamily="82" charset="0"/>
              </a:rPr>
              <a:t>kreative</a:t>
            </a:r>
          </a:p>
        </p:txBody>
      </p:sp>
      <p:sp>
        <p:nvSpPr>
          <p:cNvPr id="3" name="Content Placeholder 2"/>
          <p:cNvSpPr>
            <a:spLocks noGrp="1"/>
          </p:cNvSpPr>
          <p:nvPr>
            <p:ph idx="1"/>
          </p:nvPr>
        </p:nvSpPr>
        <p:spPr/>
        <p:txBody>
          <a:bodyPr>
            <a:noAutofit/>
          </a:bodyPr>
          <a:lstStyle/>
          <a:p>
            <a:r>
              <a:rPr lang="sq-AL" sz="2800" dirty="0" smtClean="0">
                <a:latin typeface="Gabriola" panose="04040605051002020D02" pitchFamily="82" charset="0"/>
              </a:rPr>
              <a:t>Çdo ditë e më tepër bëhet më i rëndësishëm përdorimi i rrjeteve sociale dhe promovimi po në këtë fushë. Kjo për arsye se klientët janë plotësisht në dijeni se çka kërkojnë dhe si e kërkojnë. </a:t>
            </a:r>
          </a:p>
          <a:p>
            <a:r>
              <a:rPr lang="sq-AL" sz="2800" dirty="0" smtClean="0">
                <a:latin typeface="Gabriola" panose="04040605051002020D02" pitchFamily="82" charset="0"/>
              </a:rPr>
              <a:t>Për të pasur një pasqyrë më të qartë parashtroni pyetje ndaj followersave (ndjekësve) apo pëlqyesve si për shembull: </a:t>
            </a:r>
          </a:p>
          <a:p>
            <a:r>
              <a:rPr lang="sq-AL" sz="2800" dirty="0" smtClean="0">
                <a:latin typeface="Gabriola" panose="04040605051002020D02" pitchFamily="82" charset="0"/>
              </a:rPr>
              <a:t>Cili është vendi më i favorshëm për një pushim ? </a:t>
            </a:r>
          </a:p>
          <a:p>
            <a:r>
              <a:rPr lang="sq-AL" sz="2800" dirty="0" smtClean="0">
                <a:latin typeface="Gabriola" panose="04040605051002020D02" pitchFamily="82" charset="0"/>
              </a:rPr>
              <a:t> Ku e realizuat pushimin e fundit? </a:t>
            </a:r>
          </a:p>
          <a:p>
            <a:r>
              <a:rPr lang="sq-AL" sz="2800" dirty="0" smtClean="0">
                <a:latin typeface="Gabriola" panose="04040605051002020D02" pitchFamily="82" charset="0"/>
              </a:rPr>
              <a:t>Cili lloj i pushimit ju pëlqen më shumë?</a:t>
            </a:r>
            <a:endParaRPr lang="sq-AL" sz="2800" dirty="0">
              <a:latin typeface="Gabriola" panose="04040605051002020D02"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3427" y="3031994"/>
            <a:ext cx="6428573" cy="4361584"/>
          </a:xfrm>
          <a:prstGeom prst="rect">
            <a:avLst/>
          </a:prstGeom>
        </p:spPr>
      </p:pic>
    </p:spTree>
    <p:extLst>
      <p:ext uri="{BB962C8B-B14F-4D97-AF65-F5344CB8AC3E}">
        <p14:creationId xmlns:p14="http://schemas.microsoft.com/office/powerpoint/2010/main" val="770010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dirty="0" smtClean="0">
                <a:latin typeface="Gabriola" panose="04040605051002020D02" pitchFamily="82" charset="0"/>
              </a:rPr>
              <a:t>Pyetje -Përgjigje</a:t>
            </a:r>
            <a:endParaRPr lang="sq-AL" dirty="0">
              <a:latin typeface="Gabriola" panose="04040605051002020D02" pitchFamily="82" charset="0"/>
            </a:endParaRPr>
          </a:p>
        </p:txBody>
      </p:sp>
      <p:sp>
        <p:nvSpPr>
          <p:cNvPr id="3" name="Content Placeholder 2"/>
          <p:cNvSpPr>
            <a:spLocks noGrp="1"/>
          </p:cNvSpPr>
          <p:nvPr>
            <p:ph idx="1"/>
          </p:nvPr>
        </p:nvSpPr>
        <p:spPr/>
        <p:txBody>
          <a:bodyPr>
            <a:normAutofit/>
          </a:bodyPr>
          <a:lstStyle/>
          <a:p>
            <a:r>
              <a:rPr lang="sq-AL" sz="4000" dirty="0" smtClean="0">
                <a:latin typeface="Gabriola" panose="04040605051002020D02" pitchFamily="82" charset="0"/>
              </a:rPr>
              <a:t>Kur të parashtrohet pyetja dhe e njejta do të përgjigjet nga klientët (followersat, pëlqyesit) kjo tregon afërsinë e klientëve me ju dhe kjo është tejet e rëndësishme për të ardhmen dhe për përdoruesit e rrjeteve sociale që mund të vizitojnë faqen tuaj në rrjetet e ndryshme sociale.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439" y="4657341"/>
            <a:ext cx="3642367" cy="2420117"/>
          </a:xfrm>
          <a:prstGeom prst="rect">
            <a:avLst/>
          </a:prstGeom>
        </p:spPr>
      </p:pic>
    </p:spTree>
    <p:extLst>
      <p:ext uri="{BB962C8B-B14F-4D97-AF65-F5344CB8AC3E}">
        <p14:creationId xmlns:p14="http://schemas.microsoft.com/office/powerpoint/2010/main" val="109576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dirty="0" smtClean="0">
                <a:latin typeface="Gabriola" panose="04040605051002020D02" pitchFamily="82" charset="0"/>
              </a:rPr>
              <a:t>Loja kreative</a:t>
            </a:r>
            <a:endParaRPr lang="sq-AL" dirty="0">
              <a:latin typeface="Gabriola" panose="04040605051002020D02" pitchFamily="82" charset="0"/>
            </a:endParaRPr>
          </a:p>
        </p:txBody>
      </p:sp>
      <p:sp>
        <p:nvSpPr>
          <p:cNvPr id="3" name="Content Placeholder 2"/>
          <p:cNvSpPr>
            <a:spLocks noGrp="1"/>
          </p:cNvSpPr>
          <p:nvPr>
            <p:ph idx="1"/>
          </p:nvPr>
        </p:nvSpPr>
        <p:spPr>
          <a:xfrm>
            <a:off x="1371600" y="1894114"/>
            <a:ext cx="9601200" cy="3581400"/>
          </a:xfrm>
        </p:spPr>
        <p:txBody>
          <a:bodyPr>
            <a:noAutofit/>
          </a:bodyPr>
          <a:lstStyle/>
          <a:p>
            <a:r>
              <a:rPr lang="sq-AL" sz="2800" dirty="0" smtClean="0">
                <a:latin typeface="Gabriola" panose="04040605051002020D02" pitchFamily="82" charset="0"/>
              </a:rPr>
              <a:t>Dita ditës realizohen anketa dhe lojëra të ndryshme me qëllim të tërheqjes fillimisht të rritjes së pëlqyesve në rrjetet sociale dhe më pastaj konvertimin e tyre në klientë të rregullt tek biznesi juaj.</a:t>
            </a:r>
            <a:br>
              <a:rPr lang="sq-AL" sz="2800" dirty="0" smtClean="0">
                <a:latin typeface="Gabriola" panose="04040605051002020D02" pitchFamily="82" charset="0"/>
              </a:rPr>
            </a:br>
            <a:endParaRPr lang="sq-AL" sz="2800" dirty="0" smtClean="0">
              <a:latin typeface="Gabriola" panose="04040605051002020D02" pitchFamily="82" charset="0"/>
            </a:endParaRPr>
          </a:p>
          <a:p>
            <a:r>
              <a:rPr lang="sq-AL" sz="2800" dirty="0" smtClean="0">
                <a:latin typeface="Gabriola" panose="04040605051002020D02" pitchFamily="82" charset="0"/>
              </a:rPr>
              <a:t>Ashtu që duke organizuar nje lojë interesante në rrjetet sociale mundë të tërhiqni vëmendje duke i ofruar fituesit një biletë falas apo një darkë ose diçka që do të caktojë vet stafi i biznesit </a:t>
            </a:r>
            <a:endParaRPr lang="sq-AL" sz="2800" dirty="0">
              <a:latin typeface="Gabriola" panose="04040605051002020D02"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9067" y="4655817"/>
            <a:ext cx="3642367" cy="24231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70" y="4673016"/>
            <a:ext cx="3642367" cy="2420117"/>
          </a:xfrm>
          <a:prstGeom prst="rect">
            <a:avLst/>
          </a:prstGeom>
        </p:spPr>
      </p:pic>
    </p:spTree>
    <p:extLst>
      <p:ext uri="{BB962C8B-B14F-4D97-AF65-F5344CB8AC3E}">
        <p14:creationId xmlns:p14="http://schemas.microsoft.com/office/powerpoint/2010/main" val="1820949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dirty="0" smtClean="0">
                <a:latin typeface="Gabriola" panose="04040605051002020D02" pitchFamily="82" charset="0"/>
              </a:rPr>
              <a:t>Aktualiteti</a:t>
            </a:r>
            <a:endParaRPr lang="sq-AL" dirty="0">
              <a:latin typeface="Gabriola" panose="04040605051002020D02" pitchFamily="82" charset="0"/>
            </a:endParaRPr>
          </a:p>
        </p:txBody>
      </p:sp>
      <p:sp>
        <p:nvSpPr>
          <p:cNvPr id="3" name="Content Placeholder 2"/>
          <p:cNvSpPr>
            <a:spLocks noGrp="1"/>
          </p:cNvSpPr>
          <p:nvPr>
            <p:ph idx="1"/>
          </p:nvPr>
        </p:nvSpPr>
        <p:spPr/>
        <p:txBody>
          <a:bodyPr>
            <a:normAutofit fontScale="92500" lnSpcReduction="20000"/>
          </a:bodyPr>
          <a:lstStyle/>
          <a:p>
            <a:r>
              <a:rPr lang="sq-AL" sz="3200" dirty="0" smtClean="0">
                <a:latin typeface="Gabriola" panose="04040605051002020D02" pitchFamily="82" charset="0"/>
              </a:rPr>
              <a:t>Cdo herë me periudha të shkurtëra duhet të freskoni informacionet, fotografitë në faqen tuaj në rrjetet sociale. Gjithashtu duhet të jeni në trend me aktualitetet dhe ngjarjet përreth jush dhe globale.</a:t>
            </a:r>
          </a:p>
          <a:p>
            <a:endParaRPr lang="sq-AL" sz="3200" dirty="0">
              <a:latin typeface="Gabriola" panose="04040605051002020D02" pitchFamily="82" charset="0"/>
            </a:endParaRPr>
          </a:p>
          <a:p>
            <a:r>
              <a:rPr lang="sq-AL" sz="3200" dirty="0" smtClean="0">
                <a:latin typeface="Gabriola" panose="04040605051002020D02" pitchFamily="82" charset="0"/>
              </a:rPr>
              <a:t>Si shembull mund të merren shumë faqe biznesi ku me nje postim ditor për një ngjarje X ka shtuar 5 herë më shumë pëlqyesit.</a:t>
            </a:r>
          </a:p>
          <a:p>
            <a:r>
              <a:rPr lang="sq-AL" sz="3200" dirty="0" smtClean="0">
                <a:latin typeface="Gabriola" panose="04040605051002020D02" pitchFamily="82" charset="0"/>
              </a:rPr>
              <a:t>Hashtagu (#) gjithashtu është një metodë për krijimin e një slogani ku me të mund të ju gjejnë shumë shpejt në botën online</a:t>
            </a:r>
          </a:p>
          <a:p>
            <a:endParaRPr lang="sq-AL" dirty="0"/>
          </a:p>
          <a:p>
            <a:pPr marL="0" indent="0">
              <a:buNone/>
            </a:pPr>
            <a:endParaRPr lang="sq-AL" dirty="0"/>
          </a:p>
        </p:txBody>
      </p:sp>
    </p:spTree>
    <p:extLst>
      <p:ext uri="{BB962C8B-B14F-4D97-AF65-F5344CB8AC3E}">
        <p14:creationId xmlns:p14="http://schemas.microsoft.com/office/powerpoint/2010/main" val="54399707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155078-021E-49AB-8F30-C53CA1A5999D}">
  <ds:schemaRefs>
    <ds:schemaRef ds:uri="http://purl.org/dc/terms/"/>
    <ds:schemaRef ds:uri="http://purl.org/dc/dcmitype/"/>
    <ds:schemaRef ds:uri="http://schemas.microsoft.com/office/2006/documentManagement/types"/>
    <ds:schemaRef ds:uri="71af3243-3dd4-4a8d-8c0d-dd76da1f02a5"/>
    <ds:schemaRef ds:uri="http://schemas.microsoft.com/office/infopath/2007/PartnerControls"/>
    <ds:schemaRef ds:uri="http://schemas.openxmlformats.org/package/2006/metadata/core-properties"/>
    <ds:schemaRef ds:uri="http://purl.org/dc/elements/1.1/"/>
    <ds:schemaRef ds:uri="16c05727-aa75-4e4a-9b5f-8a80a116589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4082C27-02EB-4B4A-A84F-7021AA79D4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6757D5-6F93-45B0-82A2-39BC87D70F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Travel Crop design</Template>
  <TotalTime>0</TotalTime>
  <Words>798</Words>
  <Application>Microsoft Office PowerPoint</Application>
  <PresentationFormat>Widescreen</PresentationFormat>
  <Paragraphs>46</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Franklin Gothic Book</vt:lpstr>
      <vt:lpstr>Gabriola</vt:lpstr>
      <vt:lpstr>Crop</vt:lpstr>
      <vt:lpstr>Roli i mediave sociale në turizëm</vt:lpstr>
      <vt:lpstr>Pse duhet përdorur </vt:lpstr>
      <vt:lpstr>How to Start</vt:lpstr>
      <vt:lpstr>Travel four Seasons with  </vt:lpstr>
      <vt:lpstr>Realisht pyetja është: Si e kuptoi hoteli “Four seasons” rrjetin social </vt:lpstr>
      <vt:lpstr>Pyetjet kreative</vt:lpstr>
      <vt:lpstr>Pyetje -Përgjigje</vt:lpstr>
      <vt:lpstr>Loja kreative</vt:lpstr>
      <vt:lpstr>Aktualiteti</vt:lpstr>
      <vt:lpstr>Make a Plan</vt:lpstr>
      <vt:lpstr>PowerPoint Presentation</vt:lpstr>
      <vt:lpstr>Aktivitet e projektit STEP në sferën e rrjeteve sociale </vt:lpstr>
      <vt:lpstr>Paketa Turistike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2018-12-19T18:40:28Z</dcterms:created>
  <dcterms:modified xsi:type="dcterms:W3CDTF">2021-04-29T12:59:03Z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